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63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9730C29-785C-4C3F-8D79-2249A98533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817C245D-F232-4343-B853-3010F82A20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81CB975-DC42-4145-94A0-61037F745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3BBF-C8B8-4D15-ADF7-B8D5017844C6}" type="datetimeFigureOut">
              <a:rPr lang="x-none" smtClean="0"/>
              <a:pPr/>
              <a:t>23.11.2020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62CA428-FFFD-4EC2-8762-79AF52007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ECC416D-2B94-4164-8AF8-67FDA354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5472E-C5CD-4F9E-A4A6-42BF669FB1F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426930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A48C21F-6432-4FCD-AE3F-E8DFDE7A7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FA5754E3-C7D1-43E4-9E9E-93D3952ACE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19A6C54-5531-4B4D-B016-77FB8F565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3BBF-C8B8-4D15-ADF7-B8D5017844C6}" type="datetimeFigureOut">
              <a:rPr lang="x-none" smtClean="0"/>
              <a:pPr/>
              <a:t>23.11.2020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5FB8B19-5A61-449A-8774-001F937A2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6F82832-8B0F-40D9-BE61-55E7AADF0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5472E-C5CD-4F9E-A4A6-42BF669FB1F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4189762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548E318A-6602-49FA-B303-5FCF7B32F4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A9AB55CB-4DEA-4DD9-81DB-B94D0C5C38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B437462-6625-44AB-9642-FA7BF6F2E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3BBF-C8B8-4D15-ADF7-B8D5017844C6}" type="datetimeFigureOut">
              <a:rPr lang="x-none" smtClean="0"/>
              <a:pPr/>
              <a:t>23.11.2020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F21D602-A0E1-4BD5-BD0B-F262AFAD6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9525D50-D7CC-46D8-A169-3DCF7D2EE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5472E-C5CD-4F9E-A4A6-42BF669FB1F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2127171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6EA9C57-30F6-4114-8424-5273C1A07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DAC3278-E270-40A9-9A2D-D462C6697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0C92A6B-D307-4F4C-94E6-B086E76DF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3BBF-C8B8-4D15-ADF7-B8D5017844C6}" type="datetimeFigureOut">
              <a:rPr lang="x-none" smtClean="0"/>
              <a:pPr/>
              <a:t>23.11.2020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CCF9907-8464-4FE7-A9E5-995972914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4D5EB42-A54A-450C-B3A4-0C01630B8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5472E-C5CD-4F9E-A4A6-42BF669FB1F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1897215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6D173B4-632D-4F9C-B3C6-00C7F94FB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2D9275B-B071-4B42-96C4-A992EC618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239AC02-714E-42D4-9D79-8D1156D63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3BBF-C8B8-4D15-ADF7-B8D5017844C6}" type="datetimeFigureOut">
              <a:rPr lang="x-none" smtClean="0"/>
              <a:pPr/>
              <a:t>23.11.2020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4251C1F-743E-4C64-840B-500E42A09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9B8BD9E-8107-476C-B130-F0A4DA226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5472E-C5CD-4F9E-A4A6-42BF669FB1F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3309450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CB1CF6B-3F92-4E30-A0A9-CA800A3D1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7D71628-4369-41CA-BF73-509E5659D0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68DC78F4-A735-43B3-9EED-990C525768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0D5EE536-DD57-4872-B09B-8532184AE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3BBF-C8B8-4D15-ADF7-B8D5017844C6}" type="datetimeFigureOut">
              <a:rPr lang="x-none" smtClean="0"/>
              <a:pPr/>
              <a:t>23.11.2020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8FC1DFD-8213-4C92-B624-03B095C29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0BC2B087-6F18-42BE-B204-0C2B3D2F3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5472E-C5CD-4F9E-A4A6-42BF669FB1F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2461664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365D9EC-C809-4934-952C-E49901F2B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71D9900-421B-44CB-81A2-FCC352BD0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A68CC258-A5A8-47B4-BC51-973D8ED7F7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DD267291-E3D0-4115-A792-1B14002058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0F34627D-3B54-4AC1-B244-E93AD7DD5F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69BD7B55-0062-4F98-B515-3356CAD98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3BBF-C8B8-4D15-ADF7-B8D5017844C6}" type="datetimeFigureOut">
              <a:rPr lang="x-none" smtClean="0"/>
              <a:pPr/>
              <a:t>23.11.2020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6F920294-341E-4A4C-903C-7575E72E1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0F557902-3B84-4717-AE53-BEDE51499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5472E-C5CD-4F9E-A4A6-42BF669FB1F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4065847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40DFEC5-BAD8-4A4B-AD56-71E456332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6FA790CB-34EB-4913-B68E-4F3A53A82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3BBF-C8B8-4D15-ADF7-B8D5017844C6}" type="datetimeFigureOut">
              <a:rPr lang="x-none" smtClean="0"/>
              <a:pPr/>
              <a:t>23.11.2020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5C7950D7-F709-433A-ABAC-B05C06E64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FE8483CE-4484-4532-9B28-E3765AB2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5472E-C5CD-4F9E-A4A6-42BF669FB1F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889533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57400F01-10DB-49F6-BDE0-E8A0C237D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3BBF-C8B8-4D15-ADF7-B8D5017844C6}" type="datetimeFigureOut">
              <a:rPr lang="x-none" smtClean="0"/>
              <a:pPr/>
              <a:t>23.11.2020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12E1DD98-478C-43B9-BFAE-CCE1B8368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83991AA0-CC01-4752-A671-88111C029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5472E-C5CD-4F9E-A4A6-42BF669FB1F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61742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B15CC43-1534-45C7-8CB2-823CE70A1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ACCF904-5090-4523-84AB-91A5ADF1C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166D453-11EF-45AE-99D9-C861274BF7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1BCA099-7CD8-484D-B764-0796EAA97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3BBF-C8B8-4D15-ADF7-B8D5017844C6}" type="datetimeFigureOut">
              <a:rPr lang="x-none" smtClean="0"/>
              <a:pPr/>
              <a:t>23.11.2020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176B97EF-E4FF-4BBB-89F7-A7416E8F9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9242C309-293C-4FB6-85BC-5A4BADA14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5472E-C5CD-4F9E-A4A6-42BF669FB1F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2817316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C92A3E5-37B9-415D-96DB-807841FA1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0BB9BE19-8572-4B93-99B4-2DB1BB4345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A8C6E168-153F-4B0B-A5D3-F97D3AFA58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1DBFFE3E-F1CA-4C9D-8B91-5896F5B77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3BBF-C8B8-4D15-ADF7-B8D5017844C6}" type="datetimeFigureOut">
              <a:rPr lang="x-none" smtClean="0"/>
              <a:pPr/>
              <a:t>23.11.2020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FF591147-EBDB-4B05-AB1D-1A124C191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6631F452-8B77-4BBE-8BCD-E1E55E83D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5472E-C5CD-4F9E-A4A6-42BF669FB1F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2421621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CDD6A5E-5DC7-41E0-B0DC-C8077E2F8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70625FF-FBF6-41AD-B112-59D75F5764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4B28BA9-862D-4F3B-B4F0-D79F30C048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83BBF-C8B8-4D15-ADF7-B8D5017844C6}" type="datetimeFigureOut">
              <a:rPr lang="x-none" smtClean="0"/>
              <a:pPr/>
              <a:t>23.11.2020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77E045F-20E2-4DBA-9C24-E194739862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CB804B2-DD84-4BE4-BDF2-A502851383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5472E-C5CD-4F9E-A4A6-42BF669FB1F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1158707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84C12EDD-2790-4DB3-A71A-6C8BE802AB5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757082" y="2443246"/>
            <a:ext cx="8488113" cy="528358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x-none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10-дәріс. </a:t>
            </a:r>
            <a:r>
              <a:rPr kumimoji="0" lang="ru-RU" altLang="x-none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Көбіктің </a:t>
            </a:r>
            <a:r>
              <a:rPr kumimoji="0" lang="ru-RU" altLang="x-none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реологиялық қасиеттері</a:t>
            </a:r>
            <a:endParaRPr kumimoji="0" lang="x-none" altLang="x-none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4241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6DA2062-1B69-4742-B325-4FA835EA9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Көбікті реологиялық зерттеу</a:t>
            </a:r>
            <a:r>
              <a:rPr lang="ru-RU" dirty="0"/>
              <a:t> </a:t>
            </a:r>
            <a:r>
              <a:rPr lang="ru-RU" dirty="0" err="1"/>
              <a:t>нәтижелерін өңдеу пайда</a:t>
            </a:r>
            <a:r>
              <a:rPr lang="ru-RU" dirty="0"/>
              <a:t> </a:t>
            </a:r>
            <a:r>
              <a:rPr lang="ru-RU" dirty="0" err="1"/>
              <a:t>болған кернеулерді</a:t>
            </a:r>
            <a:r>
              <a:rPr lang="ru-RU" dirty="0"/>
              <a:t> </a:t>
            </a:r>
            <a:r>
              <a:rPr lang="ru-RU" dirty="0" err="1"/>
              <a:t>қолданылатын деформациямен</a:t>
            </a:r>
            <a:r>
              <a:rPr lang="ru-RU" dirty="0"/>
              <a:t> </a:t>
            </a:r>
            <a:r>
              <a:rPr lang="ru-RU" dirty="0" err="1"/>
              <a:t>байланыстыратын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реологиялық модельді</a:t>
            </a:r>
            <a:r>
              <a:rPr lang="ru-RU" dirty="0"/>
              <a:t> </a:t>
            </a:r>
            <a:r>
              <a:rPr lang="ru-RU" dirty="0" err="1"/>
              <a:t>қолдануды қамтиды.</a:t>
            </a:r>
            <a:r>
              <a:rPr lang="ru-RU" dirty="0"/>
              <a:t> </a:t>
            </a:r>
            <a:r>
              <a:rPr lang="ru-RU" dirty="0" err="1" smtClean="0"/>
              <a:t>Көбіктің реологиялық сипаттамасының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модельдері</a:t>
            </a:r>
            <a:r>
              <a:rPr lang="ru-RU" dirty="0"/>
              <a:t> </a:t>
            </a:r>
            <a:r>
              <a:rPr lang="ru-RU" dirty="0" err="1"/>
              <a:t>қарастырылды, оның ішінде</a:t>
            </a:r>
            <a:r>
              <a:rPr lang="ru-RU" dirty="0"/>
              <a:t> </a:t>
            </a:r>
            <a:r>
              <a:rPr lang="ru-RU" dirty="0" err="1"/>
              <a:t>тұтқыр </a:t>
            </a:r>
            <a:r>
              <a:rPr lang="ru-RU" dirty="0"/>
              <a:t>- </a:t>
            </a:r>
            <a:r>
              <a:rPr lang="ru-RU" dirty="0" err="1"/>
              <a:t>пластикалық сұйықтық моделі</a:t>
            </a:r>
            <a:r>
              <a:rPr lang="ru-RU" dirty="0"/>
              <a:t> (Бингам-Шведов </a:t>
            </a:r>
            <a:r>
              <a:rPr lang="ru-RU" dirty="0" err="1"/>
              <a:t>моделі</a:t>
            </a:r>
            <a:r>
              <a:rPr lang="ru-RU" dirty="0"/>
              <a:t>), </a:t>
            </a:r>
            <a:r>
              <a:rPr lang="ru-RU" dirty="0" err="1"/>
              <a:t>псевдопластикалық </a:t>
            </a:r>
            <a:r>
              <a:rPr lang="ru-RU" dirty="0"/>
              <a:t>ток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және Балкли-Хершельдің жалпыланған моделі</a:t>
            </a:r>
            <a:r>
              <a:rPr lang="ru-RU" dirty="0"/>
              <a:t>.</a:t>
            </a:r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4068066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F8B398A-D23A-4488-A1FB-B782041B0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615818"/>
            <a:ext cx="10515600" cy="5561143"/>
          </a:xfrm>
        </p:spPr>
        <p:txBody>
          <a:bodyPr>
            <a:normAutofit/>
          </a:bodyPr>
          <a:lstStyle/>
          <a:p>
            <a:r>
              <a:rPr lang="ru-RU" sz="2400" dirty="0" err="1"/>
              <a:t>Ағынның салыстырмалы</a:t>
            </a:r>
            <a:r>
              <a:rPr lang="ru-RU" sz="2400" dirty="0"/>
              <a:t> </a:t>
            </a:r>
            <a:r>
              <a:rPr lang="ru-RU" sz="2400" dirty="0" err="1"/>
              <a:t>түрде баяу</a:t>
            </a:r>
            <a:r>
              <a:rPr lang="ru-RU" sz="2400" dirty="0"/>
              <a:t> </a:t>
            </a:r>
            <a:r>
              <a:rPr lang="ru-RU" sz="2400" dirty="0" err="1"/>
              <a:t>ағынымен, динамикалық әсерлер </a:t>
            </a:r>
            <a:r>
              <a:rPr lang="ru-RU" sz="2400" dirty="0"/>
              <a:t>мен </a:t>
            </a:r>
            <a:r>
              <a:rPr lang="ru-RU" sz="2400" dirty="0" err="1"/>
              <a:t>ығысу күштері </a:t>
            </a:r>
            <a:r>
              <a:rPr lang="ru-RU" sz="2400" dirty="0"/>
              <a:t>газ </a:t>
            </a:r>
            <a:r>
              <a:rPr lang="ru-RU" sz="2400" dirty="0" err="1"/>
              <a:t>сұйықтығы құрылымының бұзылуына әкелмеген кезде</a:t>
            </a:r>
            <a:r>
              <a:rPr lang="ru-RU" sz="2400" dirty="0"/>
              <a:t>, </a:t>
            </a:r>
            <a:r>
              <a:rPr lang="ru-RU" sz="2400" dirty="0" err="1"/>
              <a:t>кейбір</a:t>
            </a:r>
            <a:r>
              <a:rPr lang="ru-RU" sz="2400" dirty="0"/>
              <a:t> </a:t>
            </a:r>
            <a:r>
              <a:rPr lang="ru-RU" sz="2400" dirty="0" err="1"/>
              <a:t>жағдайларда қоршаған ортаны</a:t>
            </a:r>
            <a:r>
              <a:rPr lang="ru-RU" sz="2400" dirty="0"/>
              <a:t> </a:t>
            </a:r>
            <a:r>
              <a:rPr lang="ru-RU" sz="2400" dirty="0" err="1"/>
              <a:t>тұтқыр пластикалық сұйықтық ретінде</a:t>
            </a:r>
            <a:r>
              <a:rPr lang="ru-RU" sz="2400" dirty="0"/>
              <a:t> </a:t>
            </a:r>
            <a:r>
              <a:rPr lang="ru-RU" sz="2400" dirty="0" err="1"/>
              <a:t>қарастыруға болады</a:t>
            </a:r>
            <a:r>
              <a:rPr lang="ru-RU" sz="2400" dirty="0"/>
              <a:t>. </a:t>
            </a:r>
            <a:r>
              <a:rPr lang="kk-KZ" sz="2400" dirty="0" smtClean="0"/>
              <a:t>Ы</a:t>
            </a:r>
            <a:r>
              <a:rPr lang="ru-RU" sz="2400" dirty="0" err="1" smtClean="0"/>
              <a:t>ғысу </a:t>
            </a:r>
            <a:r>
              <a:rPr lang="ru-RU" sz="2400" dirty="0" err="1"/>
              <a:t>шегінен</a:t>
            </a:r>
            <a:r>
              <a:rPr lang="ru-RU" sz="2400" dirty="0"/>
              <a:t> </a:t>
            </a:r>
            <a:r>
              <a:rPr lang="ru-RU" sz="2400" dirty="0" err="1"/>
              <a:t>аспайтын</a:t>
            </a:r>
            <a:r>
              <a:rPr lang="ru-RU" sz="2400" dirty="0"/>
              <a:t> </a:t>
            </a:r>
            <a:r>
              <a:rPr lang="ru-RU" sz="2400" dirty="0" err="1"/>
              <a:t>кішігірім</a:t>
            </a:r>
            <a:r>
              <a:rPr lang="ru-RU" sz="2400" dirty="0"/>
              <a:t> тангенс </a:t>
            </a:r>
            <a:r>
              <a:rPr lang="ru-RU" sz="2400" dirty="0" err="1"/>
              <a:t>кернеулерінде</a:t>
            </a:r>
            <a:r>
              <a:rPr lang="ru-RU" sz="2400" dirty="0"/>
              <a:t> </a:t>
            </a:r>
            <a:r>
              <a:rPr lang="ru-RU" sz="2400" dirty="0" err="1"/>
              <a:t>құрылымдалған </a:t>
            </a:r>
            <a:r>
              <a:rPr lang="ru-RU" sz="2400" dirty="0"/>
              <a:t>"</a:t>
            </a:r>
            <a:r>
              <a:rPr lang="ru-RU" sz="2400" dirty="0" err="1"/>
              <a:t>газ-сұйықтық</a:t>
            </a:r>
            <a:r>
              <a:rPr lang="ru-RU" sz="2400" dirty="0"/>
              <a:t>" </a:t>
            </a:r>
            <a:r>
              <a:rPr lang="ru-RU" sz="2400" dirty="0" err="1"/>
              <a:t>жүйесі қатты зат</a:t>
            </a:r>
            <a:r>
              <a:rPr lang="ru-RU" sz="2400" dirty="0"/>
              <a:t> </a:t>
            </a:r>
            <a:r>
              <a:rPr lang="ru-RU" sz="2400" dirty="0" err="1"/>
              <a:t>сияқты әрекет етеді</a:t>
            </a:r>
            <a:r>
              <a:rPr lang="ru-RU" sz="2400" dirty="0"/>
              <a:t>. </a:t>
            </a:r>
            <a:r>
              <a:rPr lang="ru-RU" sz="2400" dirty="0" err="1"/>
              <a:t>Ығысу шегінен</a:t>
            </a:r>
            <a:r>
              <a:rPr lang="ru-RU" sz="2400" dirty="0"/>
              <a:t> </a:t>
            </a:r>
            <a:r>
              <a:rPr lang="ru-RU" sz="2400" dirty="0" err="1"/>
              <a:t>асқан кезде</a:t>
            </a:r>
            <a:r>
              <a:rPr lang="ru-RU" sz="2400" dirty="0"/>
              <a:t> </a:t>
            </a:r>
            <a:r>
              <a:rPr lang="ru-RU" sz="2400" dirty="0" err="1"/>
              <a:t>құрылым тиімді</a:t>
            </a:r>
            <a:r>
              <a:rPr lang="ru-RU" sz="2400" dirty="0"/>
              <a:t> </a:t>
            </a:r>
            <a:r>
              <a:rPr lang="ru-RU" sz="2400" dirty="0" err="1"/>
              <a:t>тұтқырлық </a:t>
            </a:r>
            <a:r>
              <a:rPr lang="ru-RU" sz="2400" dirty="0" err="1" smtClean="0"/>
              <a:t>коэффициенті</a:t>
            </a:r>
            <a:r>
              <a:rPr lang="ru-RU" sz="2400" dirty="0" smtClean="0"/>
              <a:t> </a:t>
            </a:r>
            <a:r>
              <a:rPr lang="ru-RU" sz="2400" dirty="0"/>
              <a:t>бар </a:t>
            </a:r>
            <a:r>
              <a:rPr lang="ru-RU" sz="2400" dirty="0" err="1"/>
              <a:t>сұйықтық сияқты пластикалық </a:t>
            </a:r>
            <a:r>
              <a:rPr lang="ru-RU" sz="2400" dirty="0"/>
              <a:t>ток </a:t>
            </a:r>
            <a:r>
              <a:rPr lang="ru-RU" sz="2400" dirty="0" err="1"/>
              <a:t>күйіне өтеді</a:t>
            </a:r>
            <a:r>
              <a:rPr lang="ru-RU" sz="2400" dirty="0" smtClean="0"/>
              <a:t>. </a:t>
            </a:r>
            <a:r>
              <a:rPr lang="ru-RU" sz="2400" dirty="0"/>
              <a:t>Газ-</a:t>
            </a:r>
            <a:r>
              <a:rPr lang="ru-RU" sz="2400" dirty="0" err="1"/>
              <a:t>сұйық</a:t>
            </a:r>
            <a:r>
              <a:rPr lang="ru-RU" sz="2400" dirty="0"/>
              <a:t> </a:t>
            </a:r>
            <a:r>
              <a:rPr lang="ru-RU" sz="2400" dirty="0" err="1"/>
              <a:t>жүйені</a:t>
            </a:r>
            <a:r>
              <a:rPr lang="ru-RU" sz="2400" dirty="0"/>
              <a:t> </a:t>
            </a:r>
            <a:r>
              <a:rPr lang="ru-RU" sz="2400" dirty="0" err="1"/>
              <a:t>сығылмайтын</a:t>
            </a:r>
            <a:r>
              <a:rPr lang="ru-RU" sz="2400" dirty="0"/>
              <a:t> </a:t>
            </a:r>
            <a:r>
              <a:rPr lang="ru-RU" sz="2400" dirty="0" err="1"/>
              <a:t>ортаның</a:t>
            </a:r>
            <a:r>
              <a:rPr lang="ru-RU" sz="2400" dirty="0"/>
              <a:t> </a:t>
            </a:r>
            <a:r>
              <a:rPr lang="ru-RU" sz="2400" dirty="0" err="1"/>
              <a:t>баяу</a:t>
            </a:r>
            <a:r>
              <a:rPr lang="ru-RU" sz="2400" dirty="0"/>
              <a:t> </a:t>
            </a:r>
            <a:r>
              <a:rPr lang="ru-RU" sz="2400" dirty="0" err="1"/>
              <a:t>ағымдары</a:t>
            </a:r>
            <a:r>
              <a:rPr lang="ru-RU" sz="2400" dirty="0"/>
              <a:t> </a:t>
            </a:r>
            <a:r>
              <a:rPr lang="ru-RU" sz="2400" dirty="0" err="1"/>
              <a:t>жағдайында</a:t>
            </a:r>
            <a:r>
              <a:rPr lang="ru-RU" sz="2400" dirty="0"/>
              <a:t> </a:t>
            </a:r>
            <a:r>
              <a:rPr lang="ru-RU" sz="2400" dirty="0" err="1"/>
              <a:t>ескере</a:t>
            </a:r>
            <a:r>
              <a:rPr lang="ru-RU" sz="2400" dirty="0"/>
              <a:t> </a:t>
            </a:r>
            <a:r>
              <a:rPr lang="ru-RU" sz="2400" dirty="0" err="1"/>
              <a:t>отырып</a:t>
            </a:r>
            <a:r>
              <a:rPr lang="ru-RU" sz="2400" dirty="0"/>
              <a:t>, </a:t>
            </a:r>
            <a:r>
              <a:rPr lang="en-US" sz="2400" dirty="0"/>
              <a:t>R </a:t>
            </a:r>
            <a:r>
              <a:rPr lang="ru-RU" sz="2400" dirty="0"/>
              <a:t>радиусы бар </a:t>
            </a:r>
            <a:r>
              <a:rPr lang="ru-RU" sz="2400" dirty="0" err="1"/>
              <a:t>дөңгелек</a:t>
            </a:r>
            <a:r>
              <a:rPr lang="ru-RU" sz="2400" dirty="0"/>
              <a:t> </a:t>
            </a:r>
            <a:r>
              <a:rPr lang="ru-RU" sz="2400" dirty="0" err="1"/>
              <a:t>құбырдағы</a:t>
            </a:r>
            <a:r>
              <a:rPr lang="ru-RU" sz="2400" dirty="0"/>
              <a:t> </a:t>
            </a:r>
            <a:r>
              <a:rPr lang="ru-RU" sz="2400" dirty="0" err="1"/>
              <a:t>ортаның</a:t>
            </a:r>
            <a:r>
              <a:rPr lang="ru-RU" sz="2400" dirty="0"/>
              <a:t> </a:t>
            </a:r>
            <a:r>
              <a:rPr lang="ru-RU" sz="2400" dirty="0" err="1"/>
              <a:t>стационарлық</a:t>
            </a:r>
            <a:r>
              <a:rPr lang="ru-RU" sz="2400" dirty="0"/>
              <a:t> </a:t>
            </a:r>
            <a:r>
              <a:rPr lang="ru-RU" sz="2400" dirty="0" err="1"/>
              <a:t>ламинарлық</a:t>
            </a:r>
            <a:r>
              <a:rPr lang="ru-RU" sz="2400" dirty="0"/>
              <a:t> </a:t>
            </a:r>
            <a:r>
              <a:rPr lang="ru-RU" sz="2400" dirty="0" err="1"/>
              <a:t>ағынын</a:t>
            </a:r>
            <a:r>
              <a:rPr lang="ru-RU" sz="2400" dirty="0"/>
              <a:t> </a:t>
            </a:r>
            <a:r>
              <a:rPr lang="ru-RU" sz="2400" dirty="0" err="1"/>
              <a:t>қарастырған</a:t>
            </a:r>
            <a:r>
              <a:rPr lang="ru-RU" sz="2400" dirty="0"/>
              <a:t> </a:t>
            </a:r>
            <a:r>
              <a:rPr lang="ru-RU" sz="2400" dirty="0" err="1"/>
              <a:t>кезде</a:t>
            </a:r>
            <a:r>
              <a:rPr lang="ru-RU" sz="2400" dirty="0"/>
              <a:t>, </a:t>
            </a:r>
            <a:r>
              <a:rPr lang="ru-RU" sz="2400" dirty="0" err="1"/>
              <a:t>массалық</a:t>
            </a:r>
            <a:r>
              <a:rPr lang="ru-RU" sz="2400" dirty="0"/>
              <a:t> </a:t>
            </a:r>
            <a:r>
              <a:rPr lang="ru-RU" sz="2400" dirty="0" err="1"/>
              <a:t>күштерді</a:t>
            </a:r>
            <a:r>
              <a:rPr lang="ru-RU" sz="2400" dirty="0"/>
              <a:t> </a:t>
            </a:r>
            <a:r>
              <a:rPr lang="ru-RU" sz="2400" dirty="0" err="1"/>
              <a:t>есепке</a:t>
            </a:r>
            <a:r>
              <a:rPr lang="ru-RU" sz="2400" dirty="0"/>
              <a:t> </a:t>
            </a:r>
            <a:r>
              <a:rPr lang="ru-RU" sz="2400" dirty="0" err="1"/>
              <a:t>алмағанда</a:t>
            </a:r>
            <a:r>
              <a:rPr lang="ru-RU" sz="2400" dirty="0"/>
              <a:t>, </a:t>
            </a:r>
            <a:r>
              <a:rPr lang="ru-RU" sz="2400" dirty="0" err="1"/>
              <a:t>нөлден</a:t>
            </a:r>
            <a:r>
              <a:rPr lang="ru-RU" sz="2400" dirty="0"/>
              <a:t> </a:t>
            </a:r>
            <a:r>
              <a:rPr lang="ru-RU" sz="2400" dirty="0" err="1"/>
              <a:t>ерекшеленетін</a:t>
            </a:r>
            <a:r>
              <a:rPr lang="ru-RU" sz="2400" dirty="0"/>
              <a:t> </a:t>
            </a:r>
            <a:r>
              <a:rPr lang="ru-RU" sz="2400" dirty="0" err="1"/>
              <a:t>жалғыз</a:t>
            </a:r>
            <a:r>
              <a:rPr lang="ru-RU" sz="2400" dirty="0"/>
              <a:t> </a:t>
            </a:r>
            <a:r>
              <a:rPr lang="ru-RU" sz="2400" dirty="0" err="1"/>
              <a:t>нәрсе-жылдамдықтың</a:t>
            </a:r>
            <a:r>
              <a:rPr lang="ru-RU" sz="2400" dirty="0"/>
              <a:t> </a:t>
            </a:r>
            <a:r>
              <a:rPr lang="ru-RU" sz="2400" dirty="0" err="1"/>
              <a:t>бойлық</a:t>
            </a:r>
            <a:r>
              <a:rPr lang="ru-RU" sz="2400" dirty="0"/>
              <a:t> </a:t>
            </a:r>
            <a:r>
              <a:rPr lang="ru-RU" sz="2400" dirty="0" err="1"/>
              <a:t>компоненті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(Г):</a:t>
            </a:r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endParaRPr lang="ru-RU" sz="2500" dirty="0"/>
          </a:p>
          <a:p>
            <a:pPr marL="0" indent="0">
              <a:buNone/>
            </a:pPr>
            <a:endParaRPr lang="x-none" dirty="0"/>
          </a:p>
        </p:txBody>
      </p:sp>
      <p:pic>
        <p:nvPicPr>
          <p:cNvPr id="7170" name="Picture 2">
            <a:extLst>
              <a:ext uri="{FF2B5EF4-FFF2-40B4-BE49-F238E27FC236}">
                <a16:creationId xmlns="" xmlns:a16="http://schemas.microsoft.com/office/drawing/2014/main" id="{9ECC0538-8410-4699-976F-0986D3E930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5444" y="4712069"/>
            <a:ext cx="7974059" cy="112249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982752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31AAA7B-2F9A-4D35-B976-15C8B8B0BC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690465"/>
            <a:ext cx="10515600" cy="5299885"/>
          </a:xfrm>
        </p:spPr>
        <p:txBody>
          <a:bodyPr/>
          <a:lstStyle/>
          <a:p>
            <a:r>
              <a:rPr lang="ru-RU" dirty="0" err="1"/>
              <a:t>Ағынның</a:t>
            </a:r>
            <a:r>
              <a:rPr lang="ru-RU" dirty="0"/>
              <a:t> </a:t>
            </a:r>
            <a:r>
              <a:rPr lang="ru-RU" dirty="0" err="1"/>
              <a:t>өзегіндегі</a:t>
            </a:r>
            <a:r>
              <a:rPr lang="ru-RU" dirty="0"/>
              <a:t> </a:t>
            </a:r>
            <a:r>
              <a:rPr lang="ru-RU" dirty="0" err="1"/>
              <a:t>жылдамдық</a:t>
            </a:r>
            <a:r>
              <a:rPr lang="ru-RU" dirty="0"/>
              <a:t> </a:t>
            </a:r>
            <a:r>
              <a:rPr lang="ru-RU" dirty="0" err="1"/>
              <a:t>өрнегі</a:t>
            </a:r>
            <a:r>
              <a:rPr lang="ru-RU" dirty="0"/>
              <a:t> </a:t>
            </a:r>
            <a:r>
              <a:rPr lang="ru-RU" dirty="0" err="1"/>
              <a:t>келесідей</a:t>
            </a:r>
            <a:r>
              <a:rPr lang="ru-RU" dirty="0"/>
              <a:t>: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r>
              <a:rPr lang="ru-RU" dirty="0" err="1"/>
              <a:t>Көбік</a:t>
            </a:r>
            <a:r>
              <a:rPr lang="ru-RU" dirty="0"/>
              <a:t> </a:t>
            </a:r>
            <a:r>
              <a:rPr lang="ru-RU" dirty="0" err="1"/>
              <a:t>құрылымы</a:t>
            </a:r>
            <a:r>
              <a:rPr lang="ru-RU" dirty="0"/>
              <a:t> бар </a:t>
            </a:r>
            <a:r>
              <a:rPr lang="ru-RU" dirty="0" err="1"/>
              <a:t>ортаның</a:t>
            </a:r>
            <a:r>
              <a:rPr lang="ru-RU" dirty="0"/>
              <a:t> </a:t>
            </a:r>
            <a:r>
              <a:rPr lang="ru-RU" dirty="0" err="1"/>
              <a:t>ағымын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реологиялық</a:t>
            </a:r>
            <a:r>
              <a:rPr lang="ru-RU" dirty="0"/>
              <a:t> </a:t>
            </a:r>
            <a:r>
              <a:rPr lang="ru-RU" dirty="0" err="1"/>
              <a:t>модельмен</a:t>
            </a:r>
            <a:r>
              <a:rPr lang="ru-RU" dirty="0"/>
              <a:t> </a:t>
            </a:r>
            <a:r>
              <a:rPr lang="ru-RU" dirty="0" err="1"/>
              <a:t>сипаттау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-Освальд де </a:t>
            </a:r>
            <a:r>
              <a:rPr lang="ru-RU" dirty="0" err="1"/>
              <a:t>Вильдің</a:t>
            </a:r>
            <a:r>
              <a:rPr lang="ru-RU" dirty="0"/>
              <a:t> </a:t>
            </a:r>
            <a:r>
              <a:rPr lang="ru-RU" dirty="0" err="1"/>
              <a:t>псевдопластикалық</a:t>
            </a:r>
            <a:r>
              <a:rPr lang="ru-RU" dirty="0"/>
              <a:t> </a:t>
            </a:r>
            <a:r>
              <a:rPr lang="ru-RU" dirty="0" err="1"/>
              <a:t>Заңы</a:t>
            </a:r>
            <a:r>
              <a:rPr lang="ru-RU" dirty="0"/>
              <a:t> </a:t>
            </a:r>
            <a:r>
              <a:rPr lang="ru-RU" dirty="0" err="1"/>
              <a:t>дөңгелек</a:t>
            </a:r>
            <a:r>
              <a:rPr lang="ru-RU" dirty="0"/>
              <a:t> </a:t>
            </a:r>
            <a:r>
              <a:rPr lang="ru-RU" dirty="0" err="1"/>
              <a:t>құбырдағы</a:t>
            </a:r>
            <a:r>
              <a:rPr lang="ru-RU" dirty="0"/>
              <a:t> </a:t>
            </a:r>
            <a:r>
              <a:rPr lang="ru-RU" dirty="0" err="1"/>
              <a:t>стационарлық</a:t>
            </a:r>
            <a:r>
              <a:rPr lang="ru-RU" dirty="0"/>
              <a:t> </a:t>
            </a:r>
            <a:r>
              <a:rPr lang="ru-RU" dirty="0" err="1"/>
              <a:t>ламинарлық</a:t>
            </a:r>
            <a:r>
              <a:rPr lang="ru-RU" dirty="0"/>
              <a:t> </a:t>
            </a:r>
            <a:r>
              <a:rPr lang="ru-RU" dirty="0" err="1"/>
              <a:t>токтың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теңдеуін</a:t>
            </a:r>
            <a:r>
              <a:rPr lang="ru-RU" dirty="0"/>
              <a:t> </a:t>
            </a:r>
            <a:r>
              <a:rPr lang="ru-RU" dirty="0" err="1"/>
              <a:t>қолданады</a:t>
            </a:r>
            <a:r>
              <a:rPr lang="ru-RU" dirty="0"/>
              <a:t>: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Освальд </a:t>
            </a:r>
            <a:r>
              <a:rPr lang="ru-RU" dirty="0" err="1"/>
              <a:t>Заңына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:</a:t>
            </a:r>
          </a:p>
          <a:p>
            <a:endParaRPr lang="x-none" dirty="0"/>
          </a:p>
        </p:txBody>
      </p:sp>
      <p:pic>
        <p:nvPicPr>
          <p:cNvPr id="8194" name="Picture 2">
            <a:extLst>
              <a:ext uri="{FF2B5EF4-FFF2-40B4-BE49-F238E27FC236}">
                <a16:creationId xmlns="" xmlns:a16="http://schemas.microsoft.com/office/drawing/2014/main" id="{76BEED88-8289-442A-B8FA-614B28334A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567" y="1200344"/>
            <a:ext cx="6489927" cy="1029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>
            <a:extLst>
              <a:ext uri="{FF2B5EF4-FFF2-40B4-BE49-F238E27FC236}">
                <a16:creationId xmlns="" xmlns:a16="http://schemas.microsoft.com/office/drawing/2014/main" id="{1B70DD89-7C40-42E1-A20F-ACB0457A0C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0702" y="3869725"/>
            <a:ext cx="3464983" cy="8515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>
            <a:extLst>
              <a:ext uri="{FF2B5EF4-FFF2-40B4-BE49-F238E27FC236}">
                <a16:creationId xmlns="" xmlns:a16="http://schemas.microsoft.com/office/drawing/2014/main" id="{918CB34F-08EB-49AE-AA82-11E7C32570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118" y="5423309"/>
            <a:ext cx="2582152" cy="105825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661755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DD6BB77-ACAA-4828-B7F0-894589DEE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0" y="802432"/>
            <a:ext cx="10515600" cy="5374530"/>
          </a:xfrm>
        </p:spPr>
        <p:txBody>
          <a:bodyPr/>
          <a:lstStyle/>
          <a:p>
            <a:r>
              <a:rPr lang="ru-RU" dirty="0" err="1"/>
              <a:t>Өлшем</a:t>
            </a:r>
            <a:r>
              <a:rPr lang="ru-RU" dirty="0"/>
              <a:t> </a:t>
            </a:r>
            <a:r>
              <a:rPr lang="ru-RU" dirty="0" err="1"/>
              <a:t>тұрақтысы</a:t>
            </a:r>
            <a:r>
              <a:rPr lang="ru-RU" dirty="0"/>
              <a:t> В </a:t>
            </a:r>
            <a:r>
              <a:rPr lang="ru-RU" dirty="0" err="1"/>
              <a:t>түрінде</a:t>
            </a:r>
            <a:r>
              <a:rPr lang="ru-RU" dirty="0"/>
              <a:t> </a:t>
            </a:r>
            <a:r>
              <a:rPr lang="ru-RU" dirty="0" err="1"/>
              <a:t>берілген</a:t>
            </a:r>
            <a:r>
              <a:rPr lang="ru-RU" dirty="0"/>
              <a:t>: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r>
              <a:rPr lang="ru-RU" dirty="0" err="1"/>
              <a:t>Құбырдағы</a:t>
            </a:r>
            <a:r>
              <a:rPr lang="ru-RU" dirty="0"/>
              <a:t> </a:t>
            </a:r>
            <a:r>
              <a:rPr lang="ru-RU" dirty="0" err="1"/>
              <a:t>псевдопластикалық</a:t>
            </a:r>
            <a:r>
              <a:rPr lang="ru-RU" dirty="0"/>
              <a:t> орта </a:t>
            </a:r>
            <a:r>
              <a:rPr lang="ru-RU" dirty="0" err="1"/>
              <a:t>ағымының</a:t>
            </a:r>
            <a:r>
              <a:rPr lang="ru-RU" dirty="0"/>
              <a:t> </a:t>
            </a:r>
            <a:r>
              <a:rPr lang="ru-RU" dirty="0" err="1"/>
              <a:t>жылдамдығының</a:t>
            </a:r>
            <a:r>
              <a:rPr lang="ru-RU" dirty="0"/>
              <a:t> </a:t>
            </a:r>
            <a:r>
              <a:rPr lang="ru-RU" dirty="0" err="1"/>
              <a:t>таралуы</a:t>
            </a:r>
            <a:r>
              <a:rPr lang="ru-RU" dirty="0"/>
              <a:t> </a:t>
            </a:r>
            <a:r>
              <a:rPr lang="ru-RU" dirty="0" err="1"/>
              <a:t>келесідей</a:t>
            </a:r>
            <a:r>
              <a:rPr lang="ru-RU" dirty="0"/>
              <a:t>: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 err="1" smtClean="0"/>
              <a:t>Балклидің күрделі </a:t>
            </a:r>
            <a:r>
              <a:rPr lang="ru-RU" dirty="0" err="1"/>
              <a:t>реологиялық </a:t>
            </a:r>
            <a:r>
              <a:rPr lang="ru-RU" dirty="0" err="1" smtClean="0"/>
              <a:t>заңының </a:t>
            </a:r>
            <a:r>
              <a:rPr lang="ru-RU" dirty="0" err="1"/>
              <a:t>математикалық өрнегі:</a:t>
            </a:r>
            <a:endParaRPr lang="ru-RU" dirty="0"/>
          </a:p>
          <a:p>
            <a:endParaRPr lang="x-none" dirty="0"/>
          </a:p>
        </p:txBody>
      </p:sp>
      <p:pic>
        <p:nvPicPr>
          <p:cNvPr id="9218" name="Picture 2">
            <a:extLst>
              <a:ext uri="{FF2B5EF4-FFF2-40B4-BE49-F238E27FC236}">
                <a16:creationId xmlns="" xmlns:a16="http://schemas.microsoft.com/office/drawing/2014/main" id="{37D12E79-ADC5-413A-9C7B-BEB3379CAA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9154" y="1402216"/>
            <a:ext cx="2415949" cy="98639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>
            <a:extLst>
              <a:ext uri="{FF2B5EF4-FFF2-40B4-BE49-F238E27FC236}">
                <a16:creationId xmlns="" xmlns:a16="http://schemas.microsoft.com/office/drawing/2014/main" id="{55998905-E275-40FA-B68A-CE4F63021B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4115" y="3335693"/>
            <a:ext cx="4020620" cy="8063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>
            <a:extLst>
              <a:ext uri="{FF2B5EF4-FFF2-40B4-BE49-F238E27FC236}">
                <a16:creationId xmlns="" xmlns:a16="http://schemas.microsoft.com/office/drawing/2014/main" id="{01C1E04F-7055-49BA-9247-C4D060D2A9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9194" y="4758254"/>
            <a:ext cx="3274736" cy="117890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250162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102E953-2080-4F3D-A63B-CA679521E5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5151"/>
            <a:ext cx="10515600" cy="5551812"/>
          </a:xfrm>
        </p:spPr>
        <p:txBody>
          <a:bodyPr/>
          <a:lstStyle/>
          <a:p>
            <a:r>
              <a:rPr lang="ru-RU" dirty="0"/>
              <a:t>Тангенс </a:t>
            </a:r>
            <a:r>
              <a:rPr lang="ru-RU" dirty="0" err="1"/>
              <a:t>кернеулерінің құбырдың </a:t>
            </a:r>
            <a:r>
              <a:rPr lang="ru-RU" dirty="0"/>
              <a:t>радиусы мен </a:t>
            </a:r>
            <a:r>
              <a:rPr lang="ru-RU" dirty="0" err="1"/>
              <a:t>қозғалыс теңдеуі бойынша</a:t>
            </a:r>
            <a:r>
              <a:rPr lang="ru-RU" dirty="0"/>
              <a:t> </a:t>
            </a:r>
            <a:r>
              <a:rPr lang="ru-RU" dirty="0" err="1"/>
              <a:t>сызықтық таралуына</a:t>
            </a:r>
            <a:r>
              <a:rPr lang="ru-RU" dirty="0"/>
              <a:t> </a:t>
            </a:r>
            <a:r>
              <a:rPr lang="ru-RU" dirty="0" err="1"/>
              <a:t>сүйене отырып</a:t>
            </a:r>
            <a:r>
              <a:rPr lang="ru-RU" dirty="0"/>
              <a:t>, осы </a:t>
            </a:r>
            <a:r>
              <a:rPr lang="ru-RU" dirty="0" err="1" smtClean="0"/>
              <a:t>заң </a:t>
            </a:r>
            <a:r>
              <a:rPr lang="ru-RU" dirty="0" err="1"/>
              <a:t>үшін жылдамдық үлестірімі алынды</a:t>
            </a:r>
            <a:r>
              <a:rPr lang="ru-RU" dirty="0"/>
              <a:t>: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құбыр</a:t>
            </a:r>
            <a:r>
              <a:rPr lang="ru-RU" dirty="0"/>
              <a:t> </a:t>
            </a:r>
            <a:r>
              <a:rPr lang="ru-RU" dirty="0" err="1"/>
              <a:t>қабырғасындағы</a:t>
            </a:r>
            <a:r>
              <a:rPr lang="ru-RU" dirty="0"/>
              <a:t> </a:t>
            </a:r>
            <a:r>
              <a:rPr lang="ru-RU" dirty="0" err="1"/>
              <a:t>сырғу</a:t>
            </a:r>
            <a:r>
              <a:rPr lang="ru-RU" dirty="0"/>
              <a:t> </a:t>
            </a:r>
            <a:r>
              <a:rPr lang="ru-RU" dirty="0" err="1"/>
              <a:t>жылдамдығы</a:t>
            </a:r>
            <a:r>
              <a:rPr lang="ru-RU" dirty="0"/>
              <a:t> </a:t>
            </a:r>
            <a:r>
              <a:rPr lang="ru-RU" dirty="0" err="1"/>
              <a:t>келесідей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:</a:t>
            </a:r>
          </a:p>
          <a:p>
            <a:endParaRPr lang="x-none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3256209-32C3-41B5-A788-CDF34E98D36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51010" y="2007636"/>
            <a:ext cx="4765610" cy="1249996"/>
          </a:xfrm>
          <a:prstGeom prst="rect">
            <a:avLst/>
          </a:prstGeom>
        </p:spPr>
      </p:pic>
      <p:pic>
        <p:nvPicPr>
          <p:cNvPr id="10242" name="Picture 2">
            <a:extLst>
              <a:ext uri="{FF2B5EF4-FFF2-40B4-BE49-F238E27FC236}">
                <a16:creationId xmlns="" xmlns:a16="http://schemas.microsoft.com/office/drawing/2014/main" id="{60527C9D-5060-4B02-B0C7-63E0069EAA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645" y="4555088"/>
            <a:ext cx="5406118" cy="136507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090885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="" xmlns:a16="http://schemas.microsoft.com/office/drawing/2014/main" id="{A814A7FF-764C-424C-BF29-762D7E4449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63305" y="1216101"/>
            <a:ext cx="7868799" cy="33703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193834D-6D75-4918-B717-D89815297B3F}"/>
              </a:ext>
            </a:extLst>
          </p:cNvPr>
          <p:cNvSpPr txBox="1"/>
          <p:nvPr/>
        </p:nvSpPr>
        <p:spPr>
          <a:xfrm>
            <a:off x="2977432" y="4786445"/>
            <a:ext cx="73641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x-none" dirty="0"/>
              <a:t>Сур. 2.1. </a:t>
            </a:r>
            <a:r>
              <a:rPr lang="x-none" dirty="0" err="1"/>
              <a:t>Көбік</a:t>
            </a:r>
            <a:r>
              <a:rPr lang="x-none" dirty="0"/>
              <a:t> пен </a:t>
            </a:r>
            <a:r>
              <a:rPr lang="x-none" dirty="0" err="1"/>
              <a:t>жеке</a:t>
            </a:r>
            <a:r>
              <a:rPr lang="x-none" dirty="0"/>
              <a:t> </a:t>
            </a:r>
            <a:r>
              <a:rPr lang="x-none" dirty="0" err="1"/>
              <a:t>көпіршіктің</a:t>
            </a:r>
            <a:r>
              <a:rPr lang="x-none" dirty="0"/>
              <a:t> деформация </a:t>
            </a:r>
            <a:r>
              <a:rPr lang="x-none" dirty="0" err="1"/>
              <a:t>схемасы</a:t>
            </a:r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1818287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8EF13EC-6573-48C9-9176-8D1D675FF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902" y="578497"/>
            <a:ext cx="10515600" cy="5598465"/>
          </a:xfrm>
        </p:spPr>
        <p:txBody>
          <a:bodyPr/>
          <a:lstStyle/>
          <a:p>
            <a:r>
              <a:rPr lang="ru-RU" dirty="0" err="1"/>
              <a:t>Деформацияның ең ықтимал формасы</a:t>
            </a:r>
            <a:r>
              <a:rPr lang="ru-RU" dirty="0"/>
              <a:t> </a:t>
            </a:r>
            <a:r>
              <a:rPr lang="ru-RU" dirty="0" err="1"/>
              <a:t>қозғалыс бағытында бетінің дөңес пішіні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en-US" dirty="0" smtClean="0"/>
              <a:t>Y</a:t>
            </a:r>
            <a:r>
              <a:rPr lang="kk-KZ" dirty="0" smtClean="0"/>
              <a:t>,</a:t>
            </a:r>
            <a:r>
              <a:rPr lang="en-US" dirty="0" smtClean="0"/>
              <a:t> </a:t>
            </a:r>
            <a:r>
              <a:rPr lang="kk-KZ" dirty="0" smtClean="0"/>
              <a:t>Х</a:t>
            </a:r>
            <a:r>
              <a:rPr lang="en-US" dirty="0" smtClean="0"/>
              <a:t>, Z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деформацияның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осьтерінің</a:t>
            </a:r>
            <a:r>
              <a:rPr lang="ru-RU" dirty="0"/>
              <a:t> </a:t>
            </a:r>
            <a:r>
              <a:rPr lang="ru-RU" dirty="0" err="1"/>
              <a:t>бірлік</a:t>
            </a:r>
            <a:r>
              <a:rPr lang="ru-RU" dirty="0"/>
              <a:t> </a:t>
            </a:r>
            <a:r>
              <a:rPr lang="ru-RU" dirty="0" err="1"/>
              <a:t>векторлары</a:t>
            </a:r>
            <a:r>
              <a:rPr lang="ru-RU" dirty="0"/>
              <a:t> </a:t>
            </a:r>
            <a:r>
              <a:rPr lang="ru-RU" dirty="0" err="1"/>
              <a:t>көрсетілген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кернеу</a:t>
            </a:r>
            <a:r>
              <a:rPr lang="ru-RU" dirty="0"/>
              <a:t> </a:t>
            </a:r>
            <a:r>
              <a:rPr lang="ru-RU" dirty="0" err="1"/>
              <a:t>тензорының</a:t>
            </a:r>
            <a:r>
              <a:rPr lang="ru-RU" dirty="0"/>
              <a:t> </a:t>
            </a:r>
            <a:r>
              <a:rPr lang="ru-RU" dirty="0" err="1"/>
              <a:t>компоненттері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, </a:t>
            </a:r>
            <a:r>
              <a:rPr lang="ru-RU" dirty="0" err="1"/>
              <a:t>яғни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үш</a:t>
            </a:r>
            <a:r>
              <a:rPr lang="ru-RU" dirty="0"/>
              <a:t> </a:t>
            </a:r>
            <a:r>
              <a:rPr lang="ru-RU" dirty="0" err="1"/>
              <a:t>компоненті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анықталады</a:t>
            </a:r>
            <a:r>
              <a:rPr lang="ru-RU" dirty="0"/>
              <a:t>: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 err="1" smtClean="0"/>
              <a:t>Поршеньдік</a:t>
            </a:r>
            <a:r>
              <a:rPr lang="ru-RU" dirty="0" smtClean="0"/>
              <a:t> </a:t>
            </a:r>
            <a:r>
              <a:rPr lang="ru-RU" dirty="0"/>
              <a:t>ток </a:t>
            </a:r>
            <a:r>
              <a:rPr lang="ru-RU" dirty="0" err="1"/>
              <a:t>режиміне</a:t>
            </a:r>
            <a:r>
              <a:rPr lang="ru-RU" dirty="0"/>
              <a:t> </a:t>
            </a:r>
            <a:r>
              <a:rPr lang="ru-RU" dirty="0" err="1"/>
              <a:t>жауап</a:t>
            </a:r>
            <a:r>
              <a:rPr lang="ru-RU" dirty="0"/>
              <a:t> </a:t>
            </a:r>
            <a:r>
              <a:rPr lang="ru-RU" dirty="0" err="1"/>
              <a:t>беретін</a:t>
            </a:r>
            <a:r>
              <a:rPr lang="ru-RU" dirty="0"/>
              <a:t> орта </a:t>
            </a:r>
            <a:r>
              <a:rPr lang="ru-RU" dirty="0" err="1"/>
              <a:t>қозғалысының төмен жылдамдығында бұл жұмыста фазалық кернеулердің </a:t>
            </a:r>
            <a:r>
              <a:rPr lang="ru-RU" dirty="0"/>
              <a:t>тензоры </a:t>
            </a:r>
            <a:r>
              <a:rPr lang="ru-RU" dirty="0" err="1"/>
              <a:t>компонентінің мәндері және </a:t>
            </a:r>
            <a:r>
              <a:rPr lang="ru-RU" dirty="0"/>
              <a:t>деформация </a:t>
            </a:r>
            <a:r>
              <a:rPr lang="ru-RU" dirty="0" err="1"/>
              <a:t>тензорының </a:t>
            </a:r>
            <a:r>
              <a:rPr lang="ru-RU" dirty="0" err="1" smtClean="0"/>
              <a:t>негізі</a:t>
            </a:r>
            <a:r>
              <a:rPr lang="en-US" dirty="0" smtClean="0"/>
              <a:t>.</a:t>
            </a:r>
            <a:endParaRPr lang="ru-RU" dirty="0"/>
          </a:p>
          <a:p>
            <a:endParaRPr lang="ru-RU" dirty="0"/>
          </a:p>
          <a:p>
            <a:endParaRPr lang="x-none" dirty="0"/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F374868A-EDA8-48BA-A3B6-56E3B620E0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8638" y="2714626"/>
            <a:ext cx="1388513" cy="9467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4779958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3BC0D08-076F-4094-AC0E-DF763F196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967" y="559837"/>
            <a:ext cx="10515600" cy="5617126"/>
          </a:xfrm>
        </p:spPr>
        <p:txBody>
          <a:bodyPr/>
          <a:lstStyle/>
          <a:p>
            <a:r>
              <a:rPr lang="ru-RU" dirty="0" err="1"/>
              <a:t>Поршеньдік</a:t>
            </a:r>
            <a:r>
              <a:rPr lang="ru-RU" dirty="0"/>
              <a:t> ток </a:t>
            </a:r>
            <a:r>
              <a:rPr lang="ru-RU" dirty="0" err="1"/>
              <a:t>режиміне</a:t>
            </a:r>
            <a:r>
              <a:rPr lang="ru-RU" dirty="0"/>
              <a:t> </a:t>
            </a:r>
            <a:r>
              <a:rPr lang="ru-RU" dirty="0" err="1"/>
              <a:t>жауап</a:t>
            </a:r>
            <a:r>
              <a:rPr lang="ru-RU" dirty="0"/>
              <a:t> </a:t>
            </a:r>
            <a:r>
              <a:rPr lang="ru-RU" dirty="0" err="1"/>
              <a:t>беретін</a:t>
            </a:r>
            <a:r>
              <a:rPr lang="ru-RU" dirty="0"/>
              <a:t> орта </a:t>
            </a:r>
            <a:r>
              <a:rPr lang="ru-RU" dirty="0" err="1"/>
              <a:t>қозғалысының</a:t>
            </a:r>
            <a:r>
              <a:rPr lang="ru-RU" dirty="0"/>
              <a:t> </a:t>
            </a:r>
            <a:r>
              <a:rPr lang="ru-RU" dirty="0" err="1"/>
              <a:t>төмен</a:t>
            </a:r>
            <a:r>
              <a:rPr lang="ru-RU" dirty="0"/>
              <a:t> </a:t>
            </a:r>
            <a:r>
              <a:rPr lang="ru-RU" dirty="0" err="1"/>
              <a:t>жылдамдығында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жұмыста</a:t>
            </a:r>
            <a:r>
              <a:rPr lang="ru-RU" dirty="0"/>
              <a:t> </a:t>
            </a:r>
            <a:r>
              <a:rPr lang="ru-RU" dirty="0" err="1"/>
              <a:t>фазалық</a:t>
            </a:r>
            <a:r>
              <a:rPr lang="ru-RU" dirty="0"/>
              <a:t> </a:t>
            </a:r>
            <a:r>
              <a:rPr lang="ru-RU" dirty="0" err="1"/>
              <a:t>кернеулердің</a:t>
            </a:r>
            <a:r>
              <a:rPr lang="ru-RU" dirty="0"/>
              <a:t> тензоры </a:t>
            </a:r>
            <a:r>
              <a:rPr lang="ru-RU" dirty="0" err="1"/>
              <a:t>компонентінің</a:t>
            </a:r>
            <a:r>
              <a:rPr lang="ru-RU" dirty="0"/>
              <a:t> </a:t>
            </a:r>
            <a:r>
              <a:rPr lang="ru-RU" dirty="0" err="1"/>
              <a:t>мәндері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деформация </a:t>
            </a:r>
            <a:r>
              <a:rPr lang="ru-RU" dirty="0" err="1"/>
              <a:t>тензорының</a:t>
            </a:r>
            <a:r>
              <a:rPr lang="ru-RU" dirty="0"/>
              <a:t> </a:t>
            </a:r>
            <a:r>
              <a:rPr lang="ru-RU" dirty="0" err="1"/>
              <a:t>негізі</a:t>
            </a:r>
            <a:r>
              <a:rPr lang="ru-RU" dirty="0"/>
              <a:t>:</a:t>
            </a:r>
          </a:p>
          <a:p>
            <a:endParaRPr lang="x-none" dirty="0"/>
          </a:p>
        </p:txBody>
      </p:sp>
      <p:pic>
        <p:nvPicPr>
          <p:cNvPr id="2052" name="Picture 4">
            <a:extLst>
              <a:ext uri="{FF2B5EF4-FFF2-40B4-BE49-F238E27FC236}">
                <a16:creationId xmlns="" xmlns:a16="http://schemas.microsoft.com/office/drawing/2014/main" id="{E93490D2-72B2-4CE4-9C32-EDF2CEBEA4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9100" y="2153815"/>
            <a:ext cx="7605544" cy="295002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2BCFB9-EF50-4FF0-A01B-A629962F47BA}"/>
              </a:ext>
            </a:extLst>
          </p:cNvPr>
          <p:cNvSpPr txBox="1"/>
          <p:nvPr/>
        </p:nvSpPr>
        <p:spPr>
          <a:xfrm>
            <a:off x="1042697" y="5438488"/>
            <a:ext cx="87264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x-none" dirty="0" err="1"/>
              <a:t>мұндағы</a:t>
            </a:r>
            <a:r>
              <a:rPr lang="x-none" dirty="0"/>
              <a:t> </a:t>
            </a:r>
            <a:r>
              <a:rPr lang="ru-RU" dirty="0"/>
              <a:t>В</a:t>
            </a:r>
            <a:r>
              <a:rPr lang="x-none" dirty="0"/>
              <a:t>- </a:t>
            </a:r>
            <a:r>
              <a:rPr lang="x-none" dirty="0" err="1"/>
              <a:t>тұтас</a:t>
            </a:r>
            <a:r>
              <a:rPr lang="x-none" dirty="0"/>
              <a:t> орта </a:t>
            </a:r>
            <a:r>
              <a:rPr lang="x-none" dirty="0" err="1"/>
              <a:t>қысымының</a:t>
            </a:r>
            <a:r>
              <a:rPr lang="x-none" dirty="0"/>
              <a:t> </a:t>
            </a:r>
            <a:r>
              <a:rPr lang="x-none" dirty="0" err="1"/>
              <a:t>осьтік</a:t>
            </a:r>
            <a:r>
              <a:rPr lang="x-none" dirty="0"/>
              <a:t> </a:t>
            </a:r>
            <a:r>
              <a:rPr lang="x-none" dirty="0" err="1"/>
              <a:t>градиенті</a:t>
            </a:r>
            <a:r>
              <a:rPr lang="x-none" dirty="0"/>
              <a:t>; Р</a:t>
            </a:r>
            <a:r>
              <a:rPr lang="x-none" baseline="-25000" dirty="0"/>
              <a:t>у0</a:t>
            </a:r>
            <a:r>
              <a:rPr lang="x-none" dirty="0"/>
              <a:t>-капиллярлық </a:t>
            </a:r>
            <a:r>
              <a:rPr lang="x-none" dirty="0" err="1"/>
              <a:t>қысым</a:t>
            </a:r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3760853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360A2D0-11D1-4904-98C7-D18C6416B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621" y="705951"/>
            <a:ext cx="10515600" cy="4351338"/>
          </a:xfrm>
        </p:spPr>
        <p:txBody>
          <a:bodyPr/>
          <a:lstStyle/>
          <a:p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Көбіктің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гидромеханикасында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күйдің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реологиялық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теңдеулерімен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анықталатын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реологиялық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қасиеттері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үлкен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маңызға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ие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Көбіктің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реологиялық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қасиеттері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ағынның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гидродинамикалық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тұрақтылығына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құрылымдалған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көбіктің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шекті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беттермен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және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ағымда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қозғалатын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денелермен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өзара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әрекеттесуіне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сондай-ақ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көбік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ортасын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тасымалдау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кезінде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энергия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шығыны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әсер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етеді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2012872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E10E270-7CF5-45E6-BC38-17191A954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697172B-8692-4844-AA87-8B7158D14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Көбіктің </a:t>
            </a:r>
            <a:r>
              <a:rPr lang="ru-RU" dirty="0" err="1" smtClean="0"/>
              <a:t>реологиялық </a:t>
            </a:r>
            <a:r>
              <a:rPr lang="ru-RU" dirty="0" err="1"/>
              <a:t>моделін</a:t>
            </a:r>
            <a:r>
              <a:rPr lang="ru-RU" dirty="0"/>
              <a:t> </a:t>
            </a:r>
            <a:r>
              <a:rPr lang="ru-RU" dirty="0" err="1"/>
              <a:t>дұрыс таңдау ағындағы және </a:t>
            </a:r>
            <a:r>
              <a:rPr lang="ru-RU" dirty="0"/>
              <a:t>канал </a:t>
            </a:r>
            <a:r>
              <a:rPr lang="ru-RU" dirty="0" err="1"/>
              <a:t>қабырғасындағы ығысу кернеулерінің мәндерін</a:t>
            </a:r>
            <a:r>
              <a:rPr lang="ru-RU" dirty="0"/>
              <a:t>, </a:t>
            </a:r>
            <a:r>
              <a:rPr lang="ru-RU" dirty="0" err="1"/>
              <a:t>ығысу деформацияларын</a:t>
            </a:r>
            <a:r>
              <a:rPr lang="ru-RU" dirty="0"/>
              <a:t>, </a:t>
            </a:r>
            <a:r>
              <a:rPr lang="ru-RU" dirty="0" err="1"/>
              <a:t>ығысу жылдамдығының градиенттерін</a:t>
            </a:r>
            <a:r>
              <a:rPr lang="ru-RU" dirty="0"/>
              <a:t>,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ағынның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/>
              <a:t>шекті</a:t>
            </a:r>
            <a:r>
              <a:rPr lang="ru-RU" dirty="0"/>
              <a:t> </a:t>
            </a:r>
            <a:r>
              <a:rPr lang="ru-RU" dirty="0" err="1"/>
              <a:t>каналдың көлденең қимасы бойынша</a:t>
            </a:r>
            <a:r>
              <a:rPr lang="ru-RU" dirty="0"/>
              <a:t> </a:t>
            </a:r>
            <a:r>
              <a:rPr lang="ru-RU" dirty="0" err="1"/>
              <a:t>таралуын</a:t>
            </a:r>
            <a:r>
              <a:rPr lang="ru-RU" dirty="0"/>
              <a:t>, </a:t>
            </a:r>
            <a:r>
              <a:rPr lang="ru-RU" dirty="0" err="1"/>
              <a:t>көбік құрылымының көптігі </a:t>
            </a:r>
            <a:r>
              <a:rPr lang="ru-RU" dirty="0"/>
              <a:t>мен </a:t>
            </a:r>
            <a:r>
              <a:rPr lang="ru-RU" dirty="0" err="1"/>
              <a:t>дисперсиясын</a:t>
            </a:r>
            <a:r>
              <a:rPr lang="ru-RU" dirty="0"/>
              <a:t> </a:t>
            </a:r>
            <a:r>
              <a:rPr lang="ru-RU" dirty="0" err="1"/>
              <a:t>білуді</a:t>
            </a:r>
            <a:r>
              <a:rPr lang="ru-RU" dirty="0"/>
              <a:t> </a:t>
            </a:r>
            <a:r>
              <a:rPr lang="ru-RU" dirty="0" err="1"/>
              <a:t>талап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реологиялық</a:t>
            </a:r>
            <a:r>
              <a:rPr lang="ru-RU" dirty="0"/>
              <a:t> </a:t>
            </a:r>
            <a:r>
              <a:rPr lang="ru-RU" dirty="0" err="1"/>
              <a:t>модельдердің</a:t>
            </a:r>
            <a:r>
              <a:rPr lang="ru-RU" dirty="0"/>
              <a:t> </a:t>
            </a:r>
            <a:r>
              <a:rPr lang="ru-RU" dirty="0" err="1"/>
              <a:t>көмегімен</a:t>
            </a:r>
            <a:r>
              <a:rPr lang="ru-RU" dirty="0"/>
              <a:t> </a:t>
            </a:r>
            <a:r>
              <a:rPr lang="ru-RU" dirty="0" err="1"/>
              <a:t>көбік</a:t>
            </a:r>
            <a:r>
              <a:rPr lang="ru-RU" dirty="0"/>
              <a:t> </a:t>
            </a:r>
            <a:r>
              <a:rPr lang="ru-RU" dirty="0" err="1"/>
              <a:t>ағындарының</a:t>
            </a:r>
            <a:r>
              <a:rPr lang="ru-RU" dirty="0"/>
              <a:t> </a:t>
            </a:r>
            <a:r>
              <a:rPr lang="ru-RU" dirty="0" err="1"/>
              <a:t>физикалық-математикалық</a:t>
            </a:r>
            <a:r>
              <a:rPr lang="ru-RU" dirty="0"/>
              <a:t> </a:t>
            </a:r>
            <a:r>
              <a:rPr lang="ru-RU" dirty="0" err="1"/>
              <a:t>сипаттамалары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</a:t>
            </a:r>
            <a:r>
              <a:rPr lang="ru-RU" dirty="0" err="1"/>
              <a:t>рөл</a:t>
            </a:r>
            <a:r>
              <a:rPr lang="ru-RU" dirty="0"/>
              <a:t> </a:t>
            </a:r>
            <a:r>
              <a:rPr lang="ru-RU" dirty="0" err="1"/>
              <a:t>атқарады</a:t>
            </a:r>
            <a:r>
              <a:rPr lang="ru-RU" dirty="0"/>
              <a:t>. </a:t>
            </a:r>
            <a:r>
              <a:rPr lang="ru-RU" dirty="0" err="1"/>
              <a:t>Әдетте</a:t>
            </a:r>
            <a:r>
              <a:rPr lang="ru-RU" dirty="0"/>
              <a:t>, </a:t>
            </a:r>
            <a:r>
              <a:rPr lang="ru-RU" dirty="0" err="1"/>
              <a:t>реологиялық</a:t>
            </a:r>
            <a:r>
              <a:rPr lang="ru-RU" dirty="0"/>
              <a:t> </a:t>
            </a:r>
            <a:r>
              <a:rPr lang="ru-RU" dirty="0" err="1"/>
              <a:t>модельді</a:t>
            </a:r>
            <a:r>
              <a:rPr lang="ru-RU" dirty="0"/>
              <a:t> </a:t>
            </a:r>
            <a:r>
              <a:rPr lang="ru-RU" dirty="0" err="1"/>
              <a:t>таңдаудың</a:t>
            </a:r>
            <a:r>
              <a:rPr lang="ru-RU" dirty="0"/>
              <a:t> </a:t>
            </a:r>
            <a:r>
              <a:rPr lang="ru-RU" dirty="0" err="1"/>
              <a:t>дұрыстығы</a:t>
            </a:r>
            <a:r>
              <a:rPr lang="ru-RU" dirty="0"/>
              <a:t> эксперимент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тексеріледі</a:t>
            </a:r>
            <a:r>
              <a:rPr lang="ru-RU" dirty="0"/>
              <a:t>.</a:t>
            </a:r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35320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ECB22AA-FF57-4F8B-9A1A-F9C59230B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5482" y="1253331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Көбіктің маңызды физика-механикалық қасиеті оның қолданылатын деформацияға, яғни оның реомеханикалық </a:t>
            </a:r>
            <a:r>
              <a:rPr lang="ru-RU" dirty="0" err="1" smtClean="0"/>
              <a:t>сипаттамасына</a:t>
            </a:r>
            <a:r>
              <a:rPr lang="ru-RU" dirty="0" smtClean="0"/>
              <a:t> </a:t>
            </a:r>
            <a:r>
              <a:rPr lang="ru-RU" dirty="0" err="1"/>
              <a:t>қарсы тұру қабілеті 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</a:t>
            </a:r>
            <a:r>
              <a:rPr lang="ru-RU" dirty="0" err="1"/>
              <a:t>Жалпы</a:t>
            </a:r>
            <a:r>
              <a:rPr lang="ru-RU" dirty="0"/>
              <a:t>, </a:t>
            </a:r>
            <a:r>
              <a:rPr lang="ru-RU" dirty="0" err="1"/>
              <a:t>көбік механикасы</a:t>
            </a:r>
            <a:r>
              <a:rPr lang="ru-RU" dirty="0"/>
              <a:t> </a:t>
            </a:r>
            <a:r>
              <a:rPr lang="ru-RU" dirty="0" err="1"/>
              <a:t>дисперсті</a:t>
            </a:r>
            <a:r>
              <a:rPr lang="ru-RU" dirty="0"/>
              <a:t> </a:t>
            </a:r>
            <a:r>
              <a:rPr lang="ru-RU" dirty="0" err="1"/>
              <a:t>жүйе ретінде</a:t>
            </a:r>
            <a:r>
              <a:rPr lang="ru-RU" dirty="0"/>
              <a:t> </a:t>
            </a:r>
            <a:r>
              <a:rPr lang="ru-RU" dirty="0" err="1"/>
              <a:t>жоғары концентрацияланған эмульсиялардың реомеханикалық </a:t>
            </a:r>
            <a:r>
              <a:rPr lang="ru-RU" dirty="0" err="1" smtClean="0"/>
              <a:t>сипаттамасымен</a:t>
            </a:r>
            <a:r>
              <a:rPr lang="ru-RU" dirty="0" smtClean="0"/>
              <a:t> </a:t>
            </a:r>
            <a:r>
              <a:rPr lang="ru-RU" dirty="0" err="1"/>
              <a:t>бірдей</a:t>
            </a:r>
            <a:r>
              <a:rPr lang="ru-RU" dirty="0"/>
              <a:t> </a:t>
            </a:r>
            <a:r>
              <a:rPr lang="ru-RU" dirty="0" err="1"/>
              <a:t>заңдылықтарға бағынады, онда</a:t>
            </a:r>
            <a:r>
              <a:rPr lang="ru-RU" dirty="0"/>
              <a:t> </a:t>
            </a:r>
            <a:r>
              <a:rPr lang="ru-RU" dirty="0" err="1"/>
              <a:t>жүйенің құрылымдық элементтері</a:t>
            </a:r>
            <a:r>
              <a:rPr lang="ru-RU" dirty="0"/>
              <a:t> </a:t>
            </a:r>
            <a:r>
              <a:rPr lang="ru-RU" dirty="0" err="1"/>
              <a:t>(бөлшектер, тамшылар</a:t>
            </a:r>
            <a:r>
              <a:rPr lang="ru-RU" dirty="0"/>
              <a:t>, </a:t>
            </a:r>
            <a:r>
              <a:rPr lang="ru-RU" dirty="0" err="1"/>
              <a:t>көпіршіктер</a:t>
            </a:r>
            <a:r>
              <a:rPr lang="ru-RU" dirty="0"/>
              <a:t>) </a:t>
            </a:r>
            <a:r>
              <a:rPr lang="ru-RU" dirty="0" err="1"/>
              <a:t>арасындағы байланыс</a:t>
            </a:r>
            <a:r>
              <a:rPr lang="ru-RU" dirty="0"/>
              <a:t> </a:t>
            </a:r>
            <a:r>
              <a:rPr lang="ru-RU" dirty="0" err="1"/>
              <a:t>деформацияға, бұзылуға және қалпына келтіруге</a:t>
            </a:r>
            <a:r>
              <a:rPr lang="ru-RU" dirty="0"/>
              <a:t> </a:t>
            </a:r>
            <a:r>
              <a:rPr lang="ru-RU" dirty="0" err="1"/>
              <a:t>ұшырайды.</a:t>
            </a:r>
            <a:r>
              <a:rPr lang="ru-RU" dirty="0"/>
              <a:t>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, </a:t>
            </a:r>
            <a:r>
              <a:rPr lang="ru-RU" dirty="0" err="1"/>
              <a:t>көбік</a:t>
            </a:r>
            <a:r>
              <a:rPr lang="ru-RU" dirty="0"/>
              <a:t> </a:t>
            </a:r>
            <a:r>
              <a:rPr lang="ru-RU" dirty="0" err="1"/>
              <a:t>механикасының</a:t>
            </a:r>
            <a:r>
              <a:rPr lang="ru-RU" dirty="0"/>
              <a:t> </a:t>
            </a:r>
            <a:r>
              <a:rPr lang="ru-RU" dirty="0" err="1"/>
              <a:t>құрылымдық</a:t>
            </a:r>
            <a:r>
              <a:rPr lang="ru-RU" dirty="0"/>
              <a:t> </a:t>
            </a:r>
            <a:r>
              <a:rPr lang="ru-RU" dirty="0" err="1"/>
              <a:t>морфологиясына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өзіндік</a:t>
            </a:r>
            <a:r>
              <a:rPr lang="ru-RU" dirty="0"/>
              <a:t> </a:t>
            </a:r>
            <a:r>
              <a:rPr lang="ru-RU" dirty="0" err="1"/>
              <a:t>ерекшеліктері</a:t>
            </a:r>
            <a:r>
              <a:rPr lang="ru-RU" dirty="0"/>
              <a:t> бар. </a:t>
            </a:r>
            <a:r>
              <a:rPr lang="ru-RU" dirty="0" err="1"/>
              <a:t>Көбіктің реомеханикалық </a:t>
            </a:r>
            <a:r>
              <a:rPr lang="ru-RU" dirty="0" err="1" smtClean="0"/>
              <a:t>сипаттамасының </a:t>
            </a:r>
            <a:r>
              <a:rPr lang="ru-RU" dirty="0" err="1"/>
              <a:t>сипатына</a:t>
            </a:r>
            <a:r>
              <a:rPr lang="ru-RU" dirty="0"/>
              <a:t> </a:t>
            </a:r>
            <a:r>
              <a:rPr lang="ru-RU" dirty="0" err="1"/>
              <a:t>оның жасушалық көпіршіктерінің пішіні</a:t>
            </a:r>
            <a:r>
              <a:rPr lang="ru-RU" dirty="0"/>
              <a:t> мен </a:t>
            </a:r>
            <a:r>
              <a:rPr lang="ru-RU" dirty="0" err="1"/>
              <a:t>құрылымы</a:t>
            </a:r>
            <a:r>
              <a:rPr lang="ru-RU" dirty="0"/>
              <a:t>, </a:t>
            </a:r>
            <a:r>
              <a:rPr lang="ru-RU" dirty="0" err="1"/>
              <a:t>құрылымында қабықтардың</a:t>
            </a:r>
            <a:r>
              <a:rPr lang="ru-RU" dirty="0"/>
              <a:t>, </a:t>
            </a:r>
            <a:r>
              <a:rPr lang="ru-RU" dirty="0" err="1"/>
              <a:t>көпіршік аралық түйіндердің және </a:t>
            </a:r>
            <a:r>
              <a:rPr lang="ru-RU" dirty="0"/>
              <a:t>Плато Гиббс </a:t>
            </a:r>
            <a:r>
              <a:rPr lang="ru-RU" dirty="0" err="1"/>
              <a:t>арналарының болуы</a:t>
            </a:r>
            <a:r>
              <a:rPr lang="ru-RU" dirty="0"/>
              <a:t> </a:t>
            </a:r>
            <a:r>
              <a:rPr lang="ru-RU" dirty="0" err="1"/>
              <a:t>үлкен әсер етеді</a:t>
            </a:r>
            <a:r>
              <a:rPr lang="ru-RU" dirty="0"/>
              <a:t>.</a:t>
            </a:r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2857286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16BB9C7-1F52-4CFC-B0E4-1479C5293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433" y="727788"/>
            <a:ext cx="10551367" cy="5449175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/>
              <a:t>Тәжірибелі</a:t>
            </a:r>
            <a:r>
              <a:rPr lang="ru-RU" dirty="0"/>
              <a:t> </a:t>
            </a:r>
            <a:r>
              <a:rPr lang="ru-RU" dirty="0" err="1"/>
              <a:t>мәліметтерге</a:t>
            </a:r>
            <a:r>
              <a:rPr lang="ru-RU" dirty="0"/>
              <a:t> </a:t>
            </a:r>
            <a:r>
              <a:rPr lang="ru-RU" dirty="0" err="1"/>
              <a:t>сүйене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 </a:t>
            </a:r>
            <a:r>
              <a:rPr lang="ru-RU" dirty="0" err="1"/>
              <a:t>көбікті</a:t>
            </a:r>
            <a:r>
              <a:rPr lang="ru-RU" dirty="0"/>
              <a:t> </a:t>
            </a:r>
            <a:r>
              <a:rPr lang="ru-RU" dirty="0" err="1"/>
              <a:t>реомеханикалық</a:t>
            </a:r>
            <a:r>
              <a:rPr lang="ru-RU" dirty="0"/>
              <a:t> </a:t>
            </a:r>
            <a:r>
              <a:rPr lang="ru-RU" dirty="0" err="1"/>
              <a:t>тұрғыдан</a:t>
            </a:r>
            <a:r>
              <a:rPr lang="ru-RU" dirty="0"/>
              <a:t> </a:t>
            </a:r>
            <a:r>
              <a:rPr lang="ru-RU" dirty="0" err="1"/>
              <a:t>серпімді</a:t>
            </a:r>
            <a:r>
              <a:rPr lang="ru-RU" dirty="0"/>
              <a:t> </a:t>
            </a:r>
            <a:r>
              <a:rPr lang="ru-RU" dirty="0" err="1"/>
              <a:t>пластикалық</a:t>
            </a:r>
            <a:r>
              <a:rPr lang="ru-RU" dirty="0"/>
              <a:t> </a:t>
            </a:r>
            <a:r>
              <a:rPr lang="ru-RU" dirty="0" err="1"/>
              <a:t>тұтқыр</a:t>
            </a:r>
            <a:r>
              <a:rPr lang="ru-RU" dirty="0"/>
              <a:t> </a:t>
            </a:r>
            <a:r>
              <a:rPr lang="ru-RU" dirty="0" err="1"/>
              <a:t>жүйе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сипаттауға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, </a:t>
            </a:r>
            <a:r>
              <a:rPr lang="ru-RU" dirty="0" err="1"/>
              <a:t>онда</a:t>
            </a:r>
            <a:r>
              <a:rPr lang="ru-RU" dirty="0"/>
              <a:t> </a:t>
            </a:r>
            <a:r>
              <a:rPr lang="ru-RU" dirty="0" err="1"/>
              <a:t>кішкене</a:t>
            </a:r>
            <a:r>
              <a:rPr lang="ru-RU" dirty="0"/>
              <a:t> деформация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көбіктің</a:t>
            </a:r>
            <a:r>
              <a:rPr lang="ru-RU" dirty="0"/>
              <a:t> </a:t>
            </a:r>
            <a:r>
              <a:rPr lang="ru-RU" dirty="0" err="1"/>
              <a:t>құрылымдық</a:t>
            </a:r>
            <a:r>
              <a:rPr lang="ru-RU" dirty="0"/>
              <a:t> </a:t>
            </a:r>
            <a:r>
              <a:rPr lang="ru-RU" dirty="0" err="1"/>
              <a:t>байланыстарының</a:t>
            </a:r>
            <a:r>
              <a:rPr lang="ru-RU" dirty="0"/>
              <a:t> </a:t>
            </a:r>
            <a:r>
              <a:rPr lang="ru-RU" dirty="0" err="1"/>
              <a:t>икемділігі</a:t>
            </a:r>
            <a:r>
              <a:rPr lang="ru-RU" dirty="0"/>
              <a:t> </a:t>
            </a:r>
            <a:r>
              <a:rPr lang="ru-RU" dirty="0" err="1"/>
              <a:t>көрінеді</a:t>
            </a:r>
            <a:r>
              <a:rPr lang="ru-RU" dirty="0"/>
              <a:t>, ал </a:t>
            </a:r>
            <a:r>
              <a:rPr lang="ru-RU" dirty="0" err="1"/>
              <a:t>көпіршік</a:t>
            </a:r>
            <a:r>
              <a:rPr lang="ru-RU" dirty="0"/>
              <a:t> </a:t>
            </a:r>
            <a:r>
              <a:rPr lang="ru-RU" dirty="0" err="1"/>
              <a:t>жасушаларының</a:t>
            </a:r>
            <a:r>
              <a:rPr lang="ru-RU" dirty="0"/>
              <a:t> </a:t>
            </a:r>
            <a:r>
              <a:rPr lang="ru-RU" dirty="0" err="1"/>
              <a:t>бастапқы</a:t>
            </a:r>
            <a:r>
              <a:rPr lang="ru-RU" dirty="0"/>
              <a:t> </a:t>
            </a:r>
            <a:r>
              <a:rPr lang="ru-RU" dirty="0" err="1"/>
              <a:t>формасы</a:t>
            </a:r>
            <a:r>
              <a:rPr lang="ru-RU" dirty="0"/>
              <a:t> </a:t>
            </a:r>
            <a:r>
              <a:rPr lang="ru-RU" dirty="0" err="1"/>
              <a:t>бұрмаланады</a:t>
            </a:r>
            <a:r>
              <a:rPr lang="ru-RU" dirty="0"/>
              <a:t>,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жүктемені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тастағанда</a:t>
            </a:r>
            <a:r>
              <a:rPr lang="ru-RU" dirty="0"/>
              <a:t> </a:t>
            </a:r>
            <a:r>
              <a:rPr lang="ru-RU" dirty="0" err="1"/>
              <a:t>бастапқы</a:t>
            </a:r>
            <a:r>
              <a:rPr lang="ru-RU" dirty="0"/>
              <a:t> </a:t>
            </a:r>
            <a:r>
              <a:rPr lang="ru-RU" dirty="0" err="1"/>
              <a:t>күйіне</a:t>
            </a:r>
            <a:r>
              <a:rPr lang="ru-RU" dirty="0"/>
              <a:t> </a:t>
            </a:r>
            <a:r>
              <a:rPr lang="ru-RU" dirty="0" err="1"/>
              <a:t>оралады</a:t>
            </a:r>
            <a:r>
              <a:rPr lang="ru-RU" dirty="0"/>
              <a:t>. </a:t>
            </a:r>
            <a:r>
              <a:rPr lang="ru-RU" dirty="0" err="1"/>
              <a:t>Деформацияның</a:t>
            </a:r>
            <a:r>
              <a:rPr lang="ru-RU" dirty="0"/>
              <a:t> </a:t>
            </a:r>
            <a:r>
              <a:rPr lang="ru-RU" dirty="0" err="1"/>
              <a:t>жоғарылауымен</a:t>
            </a:r>
            <a:r>
              <a:rPr lang="ru-RU" dirty="0"/>
              <a:t> </a:t>
            </a:r>
            <a:r>
              <a:rPr lang="ru-RU" dirty="0" err="1"/>
              <a:t>жүйе</a:t>
            </a:r>
            <a:r>
              <a:rPr lang="ru-RU" dirty="0"/>
              <a:t> </a:t>
            </a:r>
            <a:r>
              <a:rPr lang="ru-RU" dirty="0" err="1"/>
              <a:t>кешіктірілген</a:t>
            </a:r>
            <a:r>
              <a:rPr lang="ru-RU" dirty="0"/>
              <a:t> </a:t>
            </a:r>
            <a:r>
              <a:rPr lang="ru-RU" dirty="0" err="1"/>
              <a:t>серпімді</a:t>
            </a:r>
            <a:r>
              <a:rPr lang="ru-RU" dirty="0"/>
              <a:t> деформация </a:t>
            </a:r>
            <a:r>
              <a:rPr lang="ru-RU" dirty="0" err="1"/>
              <a:t>аймағына</a:t>
            </a:r>
            <a:r>
              <a:rPr lang="ru-RU" dirty="0"/>
              <a:t> </a:t>
            </a:r>
            <a:r>
              <a:rPr lang="ru-RU" dirty="0" err="1"/>
              <a:t>өтеді</a:t>
            </a:r>
            <a:r>
              <a:rPr lang="ru-RU" dirty="0"/>
              <a:t>, </a:t>
            </a:r>
            <a:r>
              <a:rPr lang="ru-RU" dirty="0" err="1"/>
              <a:t>онда</a:t>
            </a:r>
            <a:r>
              <a:rPr lang="ru-RU" dirty="0"/>
              <a:t> </a:t>
            </a:r>
            <a:r>
              <a:rPr lang="ru-RU" dirty="0" err="1"/>
              <a:t>бастапқы</a:t>
            </a:r>
            <a:r>
              <a:rPr lang="ru-RU" dirty="0"/>
              <a:t> </a:t>
            </a:r>
            <a:r>
              <a:rPr lang="ru-RU" dirty="0" err="1"/>
              <a:t>байланыстар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қайта</a:t>
            </a:r>
            <a:r>
              <a:rPr lang="ru-RU" dirty="0"/>
              <a:t> </a:t>
            </a:r>
            <a:r>
              <a:rPr lang="ru-RU" dirty="0" err="1"/>
              <a:t>орналасуымен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бастапқы</a:t>
            </a:r>
            <a:r>
              <a:rPr lang="ru-RU" dirty="0"/>
              <a:t> </a:t>
            </a:r>
            <a:r>
              <a:rPr lang="ru-RU" dirty="0" err="1"/>
              <a:t>күйге</a:t>
            </a:r>
            <a:r>
              <a:rPr lang="ru-RU" dirty="0"/>
              <a:t> </a:t>
            </a:r>
            <a:r>
              <a:rPr lang="ru-RU" dirty="0" err="1"/>
              <a:t>ұқсас</a:t>
            </a:r>
            <a:r>
              <a:rPr lang="ru-RU" dirty="0"/>
              <a:t> </a:t>
            </a:r>
            <a:r>
              <a:rPr lang="ru-RU" dirty="0" err="1"/>
              <a:t>құрылымды</a:t>
            </a:r>
            <a:r>
              <a:rPr lang="ru-RU" dirty="0"/>
              <a:t> </a:t>
            </a:r>
            <a:r>
              <a:rPr lang="ru-RU" dirty="0" err="1"/>
              <a:t>қалпына</a:t>
            </a:r>
            <a:r>
              <a:rPr lang="ru-RU" dirty="0"/>
              <a:t> </a:t>
            </a:r>
            <a:r>
              <a:rPr lang="ru-RU" dirty="0" err="1"/>
              <a:t>келтірумен</a:t>
            </a:r>
            <a:r>
              <a:rPr lang="ru-RU" dirty="0"/>
              <a:t> </a:t>
            </a:r>
            <a:r>
              <a:rPr lang="ru-RU" dirty="0" err="1"/>
              <a:t>бұзылады</a:t>
            </a:r>
            <a:r>
              <a:rPr lang="ru-RU" dirty="0"/>
              <a:t>. </a:t>
            </a:r>
            <a:r>
              <a:rPr lang="ru-RU" dirty="0" err="1"/>
              <a:t>Деформацияның</a:t>
            </a:r>
            <a:r>
              <a:rPr lang="ru-RU" dirty="0"/>
              <a:t> </a:t>
            </a:r>
            <a:r>
              <a:rPr lang="ru-RU" dirty="0" err="1"/>
              <a:t>одан</a:t>
            </a:r>
            <a:r>
              <a:rPr lang="ru-RU" dirty="0"/>
              <a:t> </a:t>
            </a:r>
            <a:r>
              <a:rPr lang="ru-RU" dirty="0" err="1"/>
              <a:t>әрі</a:t>
            </a:r>
            <a:r>
              <a:rPr lang="ru-RU" dirty="0"/>
              <a:t> </a:t>
            </a:r>
            <a:r>
              <a:rPr lang="ru-RU" dirty="0" err="1"/>
              <a:t>ұлғаюы</a:t>
            </a:r>
            <a:r>
              <a:rPr lang="ru-RU" dirty="0"/>
              <a:t> </a:t>
            </a:r>
            <a:r>
              <a:rPr lang="ru-RU" dirty="0" err="1"/>
              <a:t>жүйенің</a:t>
            </a:r>
            <a:r>
              <a:rPr lang="ru-RU" dirty="0"/>
              <a:t> </a:t>
            </a:r>
            <a:r>
              <a:rPr lang="ru-RU" dirty="0" err="1"/>
              <a:t>құрылымдық</a:t>
            </a:r>
            <a:r>
              <a:rPr lang="ru-RU" dirty="0"/>
              <a:t> </a:t>
            </a:r>
            <a:r>
              <a:rPr lang="ru-RU" dirty="0" err="1"/>
              <a:t>элементтері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байланыстардың</a:t>
            </a:r>
            <a:r>
              <a:rPr lang="ru-RU" dirty="0"/>
              <a:t> </a:t>
            </a:r>
            <a:r>
              <a:rPr lang="ru-RU" dirty="0" err="1"/>
              <a:t>толық</a:t>
            </a:r>
            <a:r>
              <a:rPr lang="ru-RU" dirty="0"/>
              <a:t> </a:t>
            </a:r>
            <a:r>
              <a:rPr lang="ru-RU" dirty="0" err="1"/>
              <a:t>бұзылуына</a:t>
            </a:r>
            <a:r>
              <a:rPr lang="ru-RU" dirty="0"/>
              <a:t> </a:t>
            </a:r>
            <a:r>
              <a:rPr lang="ru-RU" dirty="0" err="1"/>
              <a:t>әкеледі</a:t>
            </a:r>
            <a:r>
              <a:rPr lang="ru-RU" dirty="0"/>
              <a:t>,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көбіктің</a:t>
            </a:r>
            <a:r>
              <a:rPr lang="ru-RU" dirty="0"/>
              <a:t> </a:t>
            </a:r>
            <a:r>
              <a:rPr lang="ru-RU" dirty="0" err="1"/>
              <a:t>жойылуына</a:t>
            </a:r>
            <a:r>
              <a:rPr lang="ru-RU" dirty="0"/>
              <a:t>, </a:t>
            </a:r>
            <a:r>
              <a:rPr lang="ru-RU" dirty="0" err="1"/>
              <a:t>бастапқы</a:t>
            </a:r>
            <a:r>
              <a:rPr lang="ru-RU" dirty="0"/>
              <a:t> </a:t>
            </a:r>
            <a:r>
              <a:rPr lang="ru-RU" dirty="0" err="1"/>
              <a:t>фазаларға</a:t>
            </a:r>
            <a:r>
              <a:rPr lang="ru-RU" dirty="0"/>
              <a:t> </a:t>
            </a:r>
            <a:r>
              <a:rPr lang="ru-RU" dirty="0" err="1"/>
              <a:t>бөлінуге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алынған</a:t>
            </a:r>
            <a:r>
              <a:rPr lang="ru-RU" dirty="0"/>
              <a:t> газ - </a:t>
            </a:r>
            <a:r>
              <a:rPr lang="ru-RU" dirty="0" err="1"/>
              <a:t>сұйық</a:t>
            </a:r>
            <a:r>
              <a:rPr lang="ru-RU" dirty="0"/>
              <a:t> </a:t>
            </a:r>
            <a:r>
              <a:rPr lang="ru-RU" dirty="0" err="1"/>
              <a:t>жүйенің</a:t>
            </a:r>
            <a:r>
              <a:rPr lang="ru-RU" dirty="0"/>
              <a:t> квази-</a:t>
            </a:r>
            <a:r>
              <a:rPr lang="ru-RU" dirty="0" err="1"/>
              <a:t>ньютондық</a:t>
            </a:r>
            <a:r>
              <a:rPr lang="ru-RU" dirty="0"/>
              <a:t> </a:t>
            </a:r>
            <a:r>
              <a:rPr lang="ru-RU" dirty="0" err="1"/>
              <a:t>ағымына</a:t>
            </a:r>
            <a:r>
              <a:rPr lang="ru-RU" dirty="0"/>
              <a:t> </a:t>
            </a:r>
            <a:r>
              <a:rPr lang="ru-RU" dirty="0" err="1"/>
              <a:t>әкеледі</a:t>
            </a:r>
            <a:r>
              <a:rPr lang="ru-RU" dirty="0"/>
              <a:t>.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полидисперсті</a:t>
            </a:r>
            <a:r>
              <a:rPr lang="ru-RU" dirty="0"/>
              <a:t> </a:t>
            </a:r>
            <a:r>
              <a:rPr lang="ru-RU" dirty="0" err="1"/>
              <a:t>көбікте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құрылымының</a:t>
            </a:r>
            <a:r>
              <a:rPr lang="ru-RU" dirty="0"/>
              <a:t> </a:t>
            </a:r>
            <a:r>
              <a:rPr lang="ru-RU" dirty="0" err="1"/>
              <a:t>бұзылу</a:t>
            </a:r>
            <a:r>
              <a:rPr lang="ru-RU" dirty="0"/>
              <a:t> </a:t>
            </a:r>
            <a:r>
              <a:rPr lang="ru-RU" dirty="0" err="1"/>
              <a:t>көрінісі</a:t>
            </a:r>
            <a:r>
              <a:rPr lang="ru-RU" dirty="0"/>
              <a:t> </a:t>
            </a:r>
            <a:r>
              <a:rPr lang="ru-RU" dirty="0" err="1"/>
              <a:t>әлдеқайда</a:t>
            </a:r>
            <a:r>
              <a:rPr lang="ru-RU" dirty="0"/>
              <a:t> </a:t>
            </a:r>
            <a:r>
              <a:rPr lang="ru-RU" dirty="0" err="1"/>
              <a:t>күрделі</a:t>
            </a:r>
            <a:r>
              <a:rPr lang="ru-RU" dirty="0"/>
              <a:t>, </a:t>
            </a:r>
            <a:r>
              <a:rPr lang="ru-RU" dirty="0" err="1"/>
              <a:t>өйткені</a:t>
            </a:r>
            <a:r>
              <a:rPr lang="ru-RU" dirty="0"/>
              <a:t> </a:t>
            </a:r>
            <a:r>
              <a:rPr lang="ru-RU" dirty="0" err="1"/>
              <a:t>деформацияның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дәрежесінде</a:t>
            </a:r>
            <a:r>
              <a:rPr lang="ru-RU" dirty="0"/>
              <a:t> </a:t>
            </a:r>
            <a:r>
              <a:rPr lang="ru-RU" dirty="0" err="1"/>
              <a:t>кіші</a:t>
            </a:r>
            <a:r>
              <a:rPr lang="ru-RU" dirty="0"/>
              <a:t> </a:t>
            </a:r>
            <a:r>
              <a:rPr lang="ru-RU" dirty="0" err="1"/>
              <a:t>көпіршіктердің</a:t>
            </a:r>
            <a:r>
              <a:rPr lang="ru-RU" dirty="0"/>
              <a:t> </a:t>
            </a:r>
            <a:r>
              <a:rPr lang="ru-RU" dirty="0" err="1"/>
              <a:t>құрылымдық</a:t>
            </a:r>
            <a:r>
              <a:rPr lang="ru-RU" dirty="0"/>
              <a:t> - </a:t>
            </a:r>
            <a:r>
              <a:rPr lang="ru-RU" dirty="0" err="1"/>
              <a:t>механикалық</a:t>
            </a:r>
            <a:r>
              <a:rPr lang="ru-RU" dirty="0"/>
              <a:t> </a:t>
            </a:r>
            <a:r>
              <a:rPr lang="ru-RU" dirty="0" err="1"/>
              <a:t>қаттылығының</a:t>
            </a:r>
            <a:r>
              <a:rPr lang="ru-RU" dirty="0"/>
              <a:t> </a:t>
            </a:r>
            <a:r>
              <a:rPr lang="ru-RU" dirty="0" err="1"/>
              <a:t>жоғарылауына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көпіршік</a:t>
            </a:r>
            <a:r>
              <a:rPr lang="ru-RU" dirty="0"/>
              <a:t> </a:t>
            </a:r>
            <a:r>
              <a:rPr lang="ru-RU" dirty="0" err="1"/>
              <a:t>жасушаларының</a:t>
            </a:r>
            <a:r>
              <a:rPr lang="ru-RU" dirty="0"/>
              <a:t> </a:t>
            </a:r>
            <a:r>
              <a:rPr lang="ru-RU" dirty="0" err="1"/>
              <a:t>мембраналары</a:t>
            </a:r>
            <a:r>
              <a:rPr lang="ru-RU" dirty="0"/>
              <a:t> </a:t>
            </a:r>
            <a:r>
              <a:rPr lang="ru-RU" dirty="0" err="1"/>
              <a:t>бірінші</a:t>
            </a:r>
            <a:r>
              <a:rPr lang="ru-RU" dirty="0"/>
              <a:t> </a:t>
            </a:r>
            <a:r>
              <a:rPr lang="ru-RU" dirty="0" err="1"/>
              <a:t>кезекте</a:t>
            </a:r>
            <a:r>
              <a:rPr lang="ru-RU" dirty="0"/>
              <a:t> </a:t>
            </a:r>
            <a:r>
              <a:rPr lang="ru-RU" dirty="0" err="1"/>
              <a:t>бұзылады</a:t>
            </a:r>
            <a:r>
              <a:rPr lang="ru-RU" dirty="0"/>
              <a:t>, ал </a:t>
            </a:r>
            <a:r>
              <a:rPr lang="ru-RU" dirty="0" err="1"/>
              <a:t>турбулентті</a:t>
            </a:r>
            <a:r>
              <a:rPr lang="ru-RU" dirty="0"/>
              <a:t> </a:t>
            </a:r>
            <a:r>
              <a:rPr lang="ru-RU" dirty="0" err="1"/>
              <a:t>ағындардың</a:t>
            </a:r>
            <a:r>
              <a:rPr lang="ru-RU" dirty="0"/>
              <a:t> </a:t>
            </a:r>
            <a:r>
              <a:rPr lang="ru-RU" dirty="0" err="1"/>
              <a:t>әсерінен</a:t>
            </a:r>
            <a:r>
              <a:rPr lang="ru-RU" dirty="0"/>
              <a:t> </a:t>
            </a:r>
            <a:r>
              <a:rPr lang="ru-RU" dirty="0" err="1"/>
              <a:t>сұйықтық</a:t>
            </a:r>
            <a:r>
              <a:rPr lang="ru-RU" dirty="0"/>
              <a:t> </a:t>
            </a:r>
            <a:r>
              <a:rPr lang="ru-RU" dirty="0" err="1"/>
              <a:t>бұзылған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бөлінген</a:t>
            </a:r>
            <a:r>
              <a:rPr lang="ru-RU" dirty="0"/>
              <a:t> </a:t>
            </a:r>
            <a:r>
              <a:rPr lang="ru-RU" dirty="0" err="1"/>
              <a:t>ұсақ</a:t>
            </a:r>
            <a:r>
              <a:rPr lang="ru-RU" dirty="0"/>
              <a:t> </a:t>
            </a:r>
            <a:r>
              <a:rPr lang="ru-RU" dirty="0" err="1"/>
              <a:t>дисперсті</a:t>
            </a:r>
            <a:r>
              <a:rPr lang="ru-RU" dirty="0"/>
              <a:t> </a:t>
            </a:r>
            <a:r>
              <a:rPr lang="ru-RU" dirty="0" err="1"/>
              <a:t>көбікпен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</a:t>
            </a:r>
            <a:r>
              <a:rPr lang="ru-RU" dirty="0" err="1"/>
              <a:t>қайталама</a:t>
            </a:r>
            <a:r>
              <a:rPr lang="ru-RU" dirty="0"/>
              <a:t> </a:t>
            </a:r>
            <a:r>
              <a:rPr lang="ru-RU" dirty="0" err="1"/>
              <a:t>көбік</a:t>
            </a:r>
            <a:r>
              <a:rPr lang="ru-RU" dirty="0"/>
              <a:t> </a:t>
            </a:r>
            <a:r>
              <a:rPr lang="ru-RU" dirty="0" err="1"/>
              <a:t>көпіршіктері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.</a:t>
            </a:r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2774536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3F53A9A-F099-44AC-A239-0A3118D3F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821094"/>
            <a:ext cx="10515600" cy="5436151"/>
          </a:xfrm>
        </p:spPr>
        <p:txBody>
          <a:bodyPr/>
          <a:lstStyle/>
          <a:p>
            <a:r>
              <a:rPr lang="ru-RU" dirty="0" err="1"/>
              <a:t>Көбік</a:t>
            </a:r>
            <a:r>
              <a:rPr lang="ru-RU" dirty="0"/>
              <a:t> </a:t>
            </a:r>
            <a:r>
              <a:rPr lang="ru-RU" dirty="0" err="1"/>
              <a:t>құрылымының</a:t>
            </a:r>
            <a:r>
              <a:rPr lang="ru-RU" dirty="0"/>
              <a:t> </a:t>
            </a:r>
            <a:r>
              <a:rPr lang="ru-RU" dirty="0" err="1"/>
              <a:t>құрылымдық-механикалық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серпімді</a:t>
            </a:r>
            <a:r>
              <a:rPr lang="ru-RU" dirty="0"/>
              <a:t> </a:t>
            </a:r>
            <a:r>
              <a:rPr lang="ru-RU" dirty="0" err="1"/>
              <a:t>қасиеттерін</a:t>
            </a:r>
            <a:r>
              <a:rPr lang="ru-RU" dirty="0"/>
              <a:t> </a:t>
            </a:r>
            <a:r>
              <a:rPr lang="ru-RU" dirty="0" err="1"/>
              <a:t>теориялық</a:t>
            </a:r>
            <a:r>
              <a:rPr lang="ru-RU" dirty="0"/>
              <a:t> </a:t>
            </a:r>
            <a:r>
              <a:rPr lang="ru-RU" dirty="0" err="1"/>
              <a:t>зерттеулер</a:t>
            </a:r>
            <a:r>
              <a:rPr lang="ru-RU" dirty="0"/>
              <a:t> </a:t>
            </a:r>
            <a:r>
              <a:rPr lang="ru-RU" dirty="0" err="1"/>
              <a:t>Б.Дерягин</a:t>
            </a:r>
            <a:r>
              <a:rPr lang="ru-RU" dirty="0"/>
              <a:t>, Х. </a:t>
            </a:r>
            <a:r>
              <a:rPr lang="ru-RU" dirty="0" err="1"/>
              <a:t>Принсен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т. б., А. </a:t>
            </a:r>
            <a:r>
              <a:rPr lang="ru-RU" dirty="0" err="1"/>
              <a:t>Крайник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т. б., с. хан </a:t>
            </a:r>
            <a:r>
              <a:rPr lang="ru-RU" dirty="0" err="1"/>
              <a:t>және</a:t>
            </a:r>
            <a:r>
              <a:rPr lang="ru-RU" dirty="0"/>
              <a:t> Р. Армстронг </a:t>
            </a:r>
            <a:r>
              <a:rPr lang="ru-RU" dirty="0" err="1"/>
              <a:t>жүргізді</a:t>
            </a:r>
            <a:r>
              <a:rPr lang="ru-RU" dirty="0"/>
              <a:t>.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бастапқы</a:t>
            </a:r>
            <a:r>
              <a:rPr lang="ru-RU" dirty="0"/>
              <a:t> </a:t>
            </a:r>
            <a:r>
              <a:rPr lang="ru-RU" dirty="0" err="1"/>
              <a:t>ығысу</a:t>
            </a:r>
            <a:r>
              <a:rPr lang="ru-RU" dirty="0"/>
              <a:t> </a:t>
            </a:r>
            <a:r>
              <a:rPr lang="ru-RU" dirty="0" err="1"/>
              <a:t>кернеуінің</a:t>
            </a:r>
            <a:r>
              <a:rPr lang="ru-RU" dirty="0"/>
              <a:t> </a:t>
            </a:r>
            <a:r>
              <a:rPr lang="ru-RU" dirty="0" err="1"/>
              <a:t>мәндерін</a:t>
            </a:r>
            <a:r>
              <a:rPr lang="ru-RU" dirty="0"/>
              <a:t> </a:t>
            </a:r>
            <a:r>
              <a:rPr lang="ru-RU" dirty="0" err="1"/>
              <a:t>алды</a:t>
            </a:r>
            <a:r>
              <a:rPr lang="ru-RU" dirty="0"/>
              <a:t>: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 err="1"/>
              <a:t>көбік</a:t>
            </a:r>
            <a:r>
              <a:rPr lang="ru-RU" dirty="0"/>
              <a:t> </a:t>
            </a:r>
            <a:r>
              <a:rPr lang="ru-RU" dirty="0" err="1"/>
              <a:t>ығысу</a:t>
            </a:r>
            <a:r>
              <a:rPr lang="ru-RU" dirty="0"/>
              <a:t> </a:t>
            </a:r>
            <a:r>
              <a:rPr lang="ru-RU" dirty="0" err="1"/>
              <a:t>модулі</a:t>
            </a:r>
            <a:r>
              <a:rPr lang="ru-RU" dirty="0"/>
              <a:t>:</a:t>
            </a:r>
          </a:p>
          <a:p>
            <a:endParaRPr lang="ru-RU" dirty="0"/>
          </a:p>
          <a:p>
            <a:endParaRPr lang="x-none" dirty="0"/>
          </a:p>
        </p:txBody>
      </p:sp>
      <p:pic>
        <p:nvPicPr>
          <p:cNvPr id="3074" name="Picture 2">
            <a:extLst>
              <a:ext uri="{FF2B5EF4-FFF2-40B4-BE49-F238E27FC236}">
                <a16:creationId xmlns="" xmlns:a16="http://schemas.microsoft.com/office/drawing/2014/main" id="{FEE23919-55B5-4C67-A927-0D2F509672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7688" y="2735089"/>
            <a:ext cx="3662946" cy="64969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B1C717F0-83B8-4BC7-BE14-D110C93D8F7C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37688" y="4122911"/>
            <a:ext cx="3428222" cy="168814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2859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6B11B4E-DF93-4F07-8AB4-A62F6759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4288"/>
            <a:ext cx="10554478" cy="5267932"/>
          </a:xfrm>
        </p:spPr>
        <p:txBody>
          <a:bodyPr>
            <a:normAutofit/>
          </a:bodyPr>
          <a:lstStyle/>
          <a:p>
            <a:r>
              <a:rPr lang="en-US" dirty="0"/>
              <a:t>C</a:t>
            </a:r>
            <a:r>
              <a:rPr lang="ru-RU" dirty="0"/>
              <a:t>а</a:t>
            </a:r>
            <a:r>
              <a:rPr lang="en-US" dirty="0"/>
              <a:t> </a:t>
            </a:r>
            <a:r>
              <a:rPr lang="ru-RU" dirty="0" err="1"/>
              <a:t>капиллярлық</a:t>
            </a:r>
            <a:r>
              <a:rPr lang="ru-RU" dirty="0"/>
              <a:t> </a:t>
            </a:r>
            <a:r>
              <a:rPr lang="ru-RU" dirty="0" err="1"/>
              <a:t>санының</a:t>
            </a:r>
            <a:r>
              <a:rPr lang="ru-RU" dirty="0"/>
              <a:t> </a:t>
            </a:r>
            <a:r>
              <a:rPr lang="ru-RU" dirty="0" err="1"/>
              <a:t>критикалық</a:t>
            </a:r>
            <a:r>
              <a:rPr lang="ru-RU" dirty="0"/>
              <a:t> </a:t>
            </a:r>
            <a:r>
              <a:rPr lang="ru-RU" dirty="0" err="1"/>
              <a:t>мәнімен</a:t>
            </a:r>
            <a:r>
              <a:rPr lang="ru-RU" dirty="0"/>
              <a:t> </a:t>
            </a:r>
            <a:r>
              <a:rPr lang="ru-RU" dirty="0" err="1"/>
              <a:t>сипатталатын</a:t>
            </a:r>
            <a:r>
              <a:rPr lang="ru-RU" dirty="0"/>
              <a:t> </a:t>
            </a:r>
            <a:r>
              <a:rPr lang="ru-RU" dirty="0" err="1"/>
              <a:t>ығысу</a:t>
            </a:r>
            <a:r>
              <a:rPr lang="ru-RU" dirty="0"/>
              <a:t> </a:t>
            </a:r>
            <a:r>
              <a:rPr lang="ru-RU" dirty="0" err="1"/>
              <a:t>деформациясы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көбік</a:t>
            </a:r>
            <a:r>
              <a:rPr lang="ru-RU" dirty="0"/>
              <a:t> </a:t>
            </a:r>
            <a:r>
              <a:rPr lang="ru-RU" dirty="0" err="1"/>
              <a:t>құрылымының</a:t>
            </a:r>
            <a:r>
              <a:rPr lang="ru-RU" dirty="0"/>
              <a:t> </a:t>
            </a:r>
            <a:r>
              <a:rPr lang="ru-RU" dirty="0" err="1"/>
              <a:t>бұзылу</a:t>
            </a:r>
            <a:r>
              <a:rPr lang="ru-RU" dirty="0"/>
              <a:t> </a:t>
            </a:r>
            <a:r>
              <a:rPr lang="ru-RU" dirty="0" err="1"/>
              <a:t>шарттары</a:t>
            </a:r>
            <a:r>
              <a:rPr lang="ru-RU" dirty="0"/>
              <a:t> </a:t>
            </a:r>
            <a:r>
              <a:rPr lang="ru-RU" dirty="0" err="1"/>
              <a:t>тұжырымдалған</a:t>
            </a:r>
            <a:r>
              <a:rPr lang="ru-RU" dirty="0"/>
              <a:t> (А. </a:t>
            </a:r>
            <a:r>
              <a:rPr lang="ru-RU" dirty="0" err="1"/>
              <a:t>Крайник</a:t>
            </a:r>
            <a:r>
              <a:rPr lang="ru-RU" dirty="0"/>
              <a:t>):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оның модификацияланған мәні </a:t>
            </a:r>
            <a:r>
              <a:rPr lang="ru-RU" dirty="0" smtClean="0"/>
              <a:t>(</a:t>
            </a:r>
            <a:r>
              <a:rPr lang="en-US" dirty="0" smtClean="0"/>
              <a:t>C</a:t>
            </a:r>
            <a:r>
              <a:rPr lang="ru-RU" dirty="0" smtClean="0"/>
              <a:t>. </a:t>
            </a:r>
            <a:r>
              <a:rPr lang="ru-RU" dirty="0" err="1" smtClean="0"/>
              <a:t>Кхан-Р</a:t>
            </a:r>
            <a:r>
              <a:rPr lang="ru-RU" dirty="0"/>
              <a:t>. Армстронг):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098" name="Picture 2">
            <a:extLst>
              <a:ext uri="{FF2B5EF4-FFF2-40B4-BE49-F238E27FC236}">
                <a16:creationId xmlns="" xmlns:a16="http://schemas.microsoft.com/office/drawing/2014/main" id="{06AE768B-BBB3-4B7A-A7FC-C0AAD59207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4188" y="1980909"/>
            <a:ext cx="4634399" cy="80441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>
            <a:extLst>
              <a:ext uri="{FF2B5EF4-FFF2-40B4-BE49-F238E27FC236}">
                <a16:creationId xmlns="" xmlns:a16="http://schemas.microsoft.com/office/drawing/2014/main" id="{ED8879D5-C0C6-453C-A1A4-5A4F7F46EA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8811" y="3546164"/>
            <a:ext cx="4525152" cy="10530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740006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E40A69C-EC61-433C-A368-915977CE6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9126"/>
            <a:ext cx="10515600" cy="5374530"/>
          </a:xfrm>
        </p:spPr>
        <p:txBody>
          <a:bodyPr/>
          <a:lstStyle/>
          <a:p>
            <a:r>
              <a:rPr lang="ru-RU" dirty="0" err="1"/>
              <a:t>Ньютондық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орта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көбік</a:t>
            </a:r>
            <a:r>
              <a:rPr lang="ru-RU" dirty="0"/>
              <a:t> </a:t>
            </a:r>
            <a:r>
              <a:rPr lang="ru-RU" dirty="0" err="1"/>
              <a:t>күйінің</a:t>
            </a:r>
            <a:r>
              <a:rPr lang="ru-RU" dirty="0"/>
              <a:t> </a:t>
            </a:r>
            <a:r>
              <a:rPr lang="ru-RU" dirty="0" err="1"/>
              <a:t>жалпыланған</a:t>
            </a:r>
            <a:r>
              <a:rPr lang="ru-RU" dirty="0"/>
              <a:t> </a:t>
            </a:r>
            <a:r>
              <a:rPr lang="ru-RU" dirty="0" err="1"/>
              <a:t>реологиялық</a:t>
            </a:r>
            <a:r>
              <a:rPr lang="ru-RU" dirty="0"/>
              <a:t> </a:t>
            </a:r>
            <a:r>
              <a:rPr lang="ru-RU" dirty="0" err="1"/>
              <a:t>теңдеуін</a:t>
            </a:r>
            <a:r>
              <a:rPr lang="ru-RU" dirty="0"/>
              <a:t> </a:t>
            </a:r>
            <a:r>
              <a:rPr lang="ru-RU" dirty="0" err="1"/>
              <a:t>цилиндрлік</a:t>
            </a:r>
            <a:r>
              <a:rPr lang="ru-RU" dirty="0"/>
              <a:t> </a:t>
            </a:r>
            <a:r>
              <a:rPr lang="ru-RU" dirty="0" err="1"/>
              <a:t>координаттар</a:t>
            </a:r>
            <a:r>
              <a:rPr lang="ru-RU" dirty="0"/>
              <a:t> </a:t>
            </a:r>
            <a:r>
              <a:rPr lang="ru-RU" dirty="0" err="1"/>
              <a:t>жүйесіндегі</a:t>
            </a:r>
            <a:r>
              <a:rPr lang="ru-RU" dirty="0"/>
              <a:t> </a:t>
            </a:r>
            <a:r>
              <a:rPr lang="ru-RU" dirty="0" err="1"/>
              <a:t>көлемдік</a:t>
            </a:r>
            <a:r>
              <a:rPr lang="ru-RU" dirty="0"/>
              <a:t> </a:t>
            </a:r>
            <a:r>
              <a:rPr lang="ru-RU" dirty="0" err="1"/>
              <a:t>ағын</a:t>
            </a:r>
            <a:r>
              <a:rPr lang="ru-RU" dirty="0"/>
              <a:t> </a:t>
            </a:r>
            <a:r>
              <a:rPr lang="ru-RU" dirty="0" err="1"/>
              <a:t>теңдеуінен</a:t>
            </a:r>
            <a:r>
              <a:rPr lang="ru-RU" dirty="0"/>
              <a:t> </a:t>
            </a:r>
            <a:r>
              <a:rPr lang="ru-RU" dirty="0" err="1"/>
              <a:t>алуға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:</a:t>
            </a:r>
          </a:p>
          <a:p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dirty="0" err="1"/>
              <a:t>мұндағы</a:t>
            </a:r>
            <a:r>
              <a:rPr lang="ru-RU" dirty="0"/>
              <a:t> </a:t>
            </a:r>
            <a:r>
              <a:rPr lang="en-US" dirty="0"/>
              <a:t>v-</a:t>
            </a:r>
            <a:r>
              <a:rPr lang="ru-RU" dirty="0"/>
              <a:t>орта </a:t>
            </a:r>
            <a:r>
              <a:rPr lang="ru-RU" dirty="0" err="1"/>
              <a:t>ағымының</a:t>
            </a:r>
            <a:r>
              <a:rPr lang="ru-RU" dirty="0"/>
              <a:t> </a:t>
            </a:r>
            <a:r>
              <a:rPr lang="ru-RU" dirty="0" err="1"/>
              <a:t>орташа</a:t>
            </a:r>
            <a:r>
              <a:rPr lang="ru-RU" dirty="0"/>
              <a:t> </a:t>
            </a:r>
            <a:r>
              <a:rPr lang="ru-RU" dirty="0" err="1"/>
              <a:t>жылдамдығы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Орташа</a:t>
            </a:r>
            <a:r>
              <a:rPr lang="ru-RU" dirty="0"/>
              <a:t> </a:t>
            </a:r>
            <a:r>
              <a:rPr lang="ru-RU" dirty="0" err="1"/>
              <a:t>жылдамдықтың</a:t>
            </a:r>
            <a:r>
              <a:rPr lang="ru-RU" dirty="0"/>
              <a:t> </a:t>
            </a:r>
            <a:r>
              <a:rPr lang="ru-RU" dirty="0" err="1"/>
              <a:t>мәні</a:t>
            </a:r>
            <a:r>
              <a:rPr lang="ru-RU" dirty="0"/>
              <a:t> </a:t>
            </a:r>
            <a:r>
              <a:rPr lang="ru-RU" dirty="0" err="1"/>
              <a:t>келесіге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белгіленеді</a:t>
            </a:r>
            <a:r>
              <a:rPr lang="ru-RU" dirty="0"/>
              <a:t>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x-none" dirty="0"/>
          </a:p>
        </p:txBody>
      </p:sp>
      <p:pic>
        <p:nvPicPr>
          <p:cNvPr id="5122" name="Picture 2">
            <a:extLst>
              <a:ext uri="{FF2B5EF4-FFF2-40B4-BE49-F238E27FC236}">
                <a16:creationId xmlns="" xmlns:a16="http://schemas.microsoft.com/office/drawing/2014/main" id="{8B204370-3951-4F73-B6D8-710733DFB3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285" y="2069840"/>
            <a:ext cx="3058886" cy="94119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>
            <a:extLst>
              <a:ext uri="{FF2B5EF4-FFF2-40B4-BE49-F238E27FC236}">
                <a16:creationId xmlns="" xmlns:a16="http://schemas.microsoft.com/office/drawing/2014/main" id="{2235E380-96A8-462D-84C2-5DBB7D712F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9554" y="4247243"/>
            <a:ext cx="4013719" cy="94440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993607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54D42E3-EEA5-4F9F-8D22-75094002D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66131BF-4944-43ED-9973-AA914D6FC7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Қарастырылып</a:t>
            </a:r>
            <a:r>
              <a:rPr lang="ru-RU" dirty="0"/>
              <a:t> </a:t>
            </a:r>
            <a:r>
              <a:rPr lang="ru-RU" dirty="0" err="1"/>
              <a:t>отырған</a:t>
            </a:r>
            <a:r>
              <a:rPr lang="ru-RU" dirty="0"/>
              <a:t> </a:t>
            </a:r>
            <a:r>
              <a:rPr lang="ru-RU" dirty="0" err="1"/>
              <a:t>мәселе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кернеу</a:t>
            </a:r>
            <a:r>
              <a:rPr lang="ru-RU" dirty="0"/>
              <a:t> </a:t>
            </a:r>
            <a:r>
              <a:rPr lang="ru-RU" dirty="0" err="1"/>
              <a:t>тензорының</a:t>
            </a:r>
            <a:r>
              <a:rPr lang="ru-RU" dirty="0"/>
              <a:t> </a:t>
            </a:r>
            <a:r>
              <a:rPr lang="ru-RU" dirty="0" err="1"/>
              <a:t>ығысу</a:t>
            </a:r>
            <a:r>
              <a:rPr lang="ru-RU" dirty="0"/>
              <a:t> </a:t>
            </a:r>
            <a:r>
              <a:rPr lang="ru-RU" dirty="0" err="1"/>
              <a:t>жылдамдығымен</a:t>
            </a:r>
            <a:r>
              <a:rPr lang="ru-RU" dirty="0"/>
              <a:t> </a:t>
            </a:r>
            <a:r>
              <a:rPr lang="ru-RU" dirty="0" err="1"/>
              <a:t>байланысы</a:t>
            </a:r>
            <a:r>
              <a:rPr lang="ru-RU" dirty="0"/>
              <a:t>: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/>
              <a:t>мұнда</a:t>
            </a:r>
            <a:r>
              <a:rPr lang="ru-RU" dirty="0"/>
              <a:t> </a:t>
            </a:r>
            <a:r>
              <a:rPr lang="el-GR" dirty="0" smtClean="0"/>
              <a:t>μ</a:t>
            </a:r>
            <a:r>
              <a:rPr lang="ru-RU" baseline="-25000" dirty="0" smtClean="0"/>
              <a:t>э</a:t>
            </a:r>
            <a:r>
              <a:rPr lang="ru-RU" dirty="0" smtClean="0"/>
              <a:t>- </a:t>
            </a:r>
            <a:r>
              <a:rPr lang="ru-RU" dirty="0" err="1"/>
              <a:t>тиімді</a:t>
            </a:r>
            <a:r>
              <a:rPr lang="ru-RU" dirty="0"/>
              <a:t> </a:t>
            </a:r>
            <a:r>
              <a:rPr lang="ru-RU" dirty="0" err="1"/>
              <a:t>(көрінетін</a:t>
            </a:r>
            <a:r>
              <a:rPr lang="ru-RU" dirty="0"/>
              <a:t>) </a:t>
            </a:r>
            <a:r>
              <a:rPr lang="ru-RU" dirty="0" err="1"/>
              <a:t>вискозиметриялық тұтқырлық.</a:t>
            </a:r>
            <a:endParaRPr lang="ru-RU" dirty="0"/>
          </a:p>
          <a:p>
            <a:endParaRPr lang="x-none" dirty="0"/>
          </a:p>
        </p:txBody>
      </p:sp>
      <p:pic>
        <p:nvPicPr>
          <p:cNvPr id="6146" name="Picture 2">
            <a:extLst>
              <a:ext uri="{FF2B5EF4-FFF2-40B4-BE49-F238E27FC236}">
                <a16:creationId xmlns="" xmlns:a16="http://schemas.microsoft.com/office/drawing/2014/main" id="{33C6E727-84F9-4C7B-B408-D6A0F57066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4610" y="2846128"/>
            <a:ext cx="3505077" cy="69483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0684629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800</Words>
  <Application>Microsoft Office PowerPoint</Application>
  <PresentationFormat>Произвольный</PresentationFormat>
  <Paragraphs>59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10-дәріс. Көбіктің реологиялық қасиеттері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Көбіктің реологиялық қасиеттері</dc:title>
  <dc:creator>Sulpak Acer</dc:creator>
  <cp:lastModifiedBy>Admin</cp:lastModifiedBy>
  <cp:revision>10</cp:revision>
  <dcterms:created xsi:type="dcterms:W3CDTF">2020-11-19T17:10:30Z</dcterms:created>
  <dcterms:modified xsi:type="dcterms:W3CDTF">2020-11-23T17:08:04Z</dcterms:modified>
</cp:coreProperties>
</file>